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91"/>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A2F939-BD79-4861-9818-C5D0267D92CD}" type="datetimeFigureOut">
              <a:rPr lang="en-US" smtClean="0"/>
              <a:pPr/>
              <a:t>8/21/2017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C1283F-04E2-485C-BD9C-96390BE1E3B0}" type="slidenum">
              <a:rPr lang="en-US" smtClean="0"/>
              <a:pPr/>
              <a:t>‹#›</a:t>
            </a:fld>
            <a:endParaRPr lang="en-US" dirty="0"/>
          </a:p>
        </p:txBody>
      </p:sp>
    </p:spTree>
    <p:extLst>
      <p:ext uri="{BB962C8B-B14F-4D97-AF65-F5344CB8AC3E}">
        <p14:creationId xmlns:p14="http://schemas.microsoft.com/office/powerpoint/2010/main" val="3817126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C1283F-04E2-485C-BD9C-96390BE1E3B0}" type="slidenum">
              <a:rPr lang="en-US" smtClean="0"/>
              <a:pPr/>
              <a:t>7</a:t>
            </a:fld>
            <a:endParaRPr lang="en-US"/>
          </a:p>
        </p:txBody>
      </p:sp>
    </p:spTree>
    <p:extLst>
      <p:ext uri="{BB962C8B-B14F-4D97-AF65-F5344CB8AC3E}">
        <p14:creationId xmlns:p14="http://schemas.microsoft.com/office/powerpoint/2010/main" val="2108428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287151C-A481-4C30-A153-BC3FEE89452C}" type="datetimeFigureOut">
              <a:rPr lang="en-US" smtClean="0"/>
              <a:pPr/>
              <a:t>8/21/2017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87151C-A481-4C30-A153-BC3FEE89452C}" type="datetimeFigureOut">
              <a:rPr lang="en-US" smtClean="0"/>
              <a:pPr/>
              <a:t>8/21/2017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87151C-A481-4C30-A153-BC3FEE89452C}" type="datetimeFigureOut">
              <a:rPr lang="en-US" smtClean="0"/>
              <a:pPr/>
              <a:t>8/21/2017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87151C-A481-4C30-A153-BC3FEE89452C}" type="datetimeFigureOut">
              <a:rPr lang="en-US" smtClean="0"/>
              <a:pPr/>
              <a:t>8/21/2017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287151C-A481-4C30-A153-BC3FEE89452C}" type="datetimeFigureOut">
              <a:rPr lang="en-US" smtClean="0"/>
              <a:pPr/>
              <a:t>8/21/2017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287151C-A481-4C30-A153-BC3FEE89452C}" type="datetimeFigureOut">
              <a:rPr lang="en-US" smtClean="0"/>
              <a:pPr/>
              <a:t>8/21/2017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287151C-A481-4C30-A153-BC3FEE89452C}" type="datetimeFigureOut">
              <a:rPr lang="en-US" smtClean="0"/>
              <a:pPr/>
              <a:t>8/21/2017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287151C-A481-4C30-A153-BC3FEE89452C}" type="datetimeFigureOut">
              <a:rPr lang="en-US" smtClean="0"/>
              <a:pPr/>
              <a:t>8/21/2017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87151C-A481-4C30-A153-BC3FEE89452C}" type="datetimeFigureOut">
              <a:rPr lang="en-US" smtClean="0"/>
              <a:pPr/>
              <a:t>8/21/2017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287151C-A481-4C30-A153-BC3FEE89452C}" type="datetimeFigureOut">
              <a:rPr lang="en-US" smtClean="0"/>
              <a:pPr/>
              <a:t>8/21/2017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287151C-A481-4C30-A153-BC3FEE89452C}" type="datetimeFigureOut">
              <a:rPr lang="en-US" smtClean="0"/>
              <a:pPr/>
              <a:t>8/21/2017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481DB12-4654-46CD-8901-3139AD03CA1F}"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87151C-A481-4C30-A153-BC3FEE89452C}" type="datetimeFigureOut">
              <a:rPr lang="en-US" smtClean="0"/>
              <a:pPr/>
              <a:t>8/21/2017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481DB12-4654-46CD-8901-3139AD03CA1F}"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1.png"/><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5.png"/></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39.xml.rels><?xml version="1.0" encoding="UTF-8" standalone="yes"?>
<Relationships xmlns="http://schemas.openxmlformats.org/package/2006/relationships"><Relationship Id="rId3" Type="http://schemas.openxmlformats.org/officeDocument/2006/relationships/image" Target="../media/image31.png"/><Relationship Id="rId7" Type="http://schemas.openxmlformats.org/officeDocument/2006/relationships/image" Target="../media/image34.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2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5" Type="http://schemas.openxmlformats.org/officeDocument/2006/relationships/image" Target="../media/image38.png"/><Relationship Id="rId4" Type="http://schemas.openxmlformats.org/officeDocument/2006/relationships/image" Target="../media/image37.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 Id="rId5" Type="http://schemas.openxmlformats.org/officeDocument/2006/relationships/image" Target="../media/image45.png"/><Relationship Id="rId4" Type="http://schemas.openxmlformats.org/officeDocument/2006/relationships/image" Target="../media/image44.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5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53.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54.png"/><Relationship Id="rId1" Type="http://schemas.openxmlformats.org/officeDocument/2006/relationships/slideLayout" Target="../slideLayouts/slideLayout2.xml"/><Relationship Id="rId6" Type="http://schemas.openxmlformats.org/officeDocument/2006/relationships/image" Target="../media/image58.png"/><Relationship Id="rId5" Type="http://schemas.openxmlformats.org/officeDocument/2006/relationships/image" Target="../media/image57.png"/><Relationship Id="rId4" Type="http://schemas.openxmlformats.org/officeDocument/2006/relationships/image" Target="../media/image5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9.png"/><Relationship Id="rId1" Type="http://schemas.openxmlformats.org/officeDocument/2006/relationships/slideLayout" Target="../slideLayouts/slideLayout2.xml"/><Relationship Id="rId6" Type="http://schemas.openxmlformats.org/officeDocument/2006/relationships/image" Target="../media/image63.png"/><Relationship Id="rId5" Type="http://schemas.openxmlformats.org/officeDocument/2006/relationships/image" Target="../media/image62.png"/><Relationship Id="rId4" Type="http://schemas.openxmlformats.org/officeDocument/2006/relationships/image" Target="../media/image61.png"/></Relationships>
</file>

<file path=ppt/slides/_rels/slide71.xml.rels><?xml version="1.0" encoding="UTF-8" standalone="yes"?>
<Relationships xmlns="http://schemas.openxmlformats.org/package/2006/relationships"><Relationship Id="rId3" Type="http://schemas.openxmlformats.org/officeDocument/2006/relationships/image" Target="../media/image65.png"/><Relationship Id="rId2" Type="http://schemas.openxmlformats.org/officeDocument/2006/relationships/image" Target="../media/image64.png"/><Relationship Id="rId1" Type="http://schemas.openxmlformats.org/officeDocument/2006/relationships/slideLayout" Target="../slideLayouts/slideLayout2.xml"/><Relationship Id="rId4" Type="http://schemas.openxmlformats.org/officeDocument/2006/relationships/image" Target="../media/image66.png"/></Relationships>
</file>

<file path=ppt/slides/_rels/slide72.xml.rels><?xml version="1.0" encoding="UTF-8" standalone="yes"?>
<Relationships xmlns="http://schemas.openxmlformats.org/package/2006/relationships"><Relationship Id="rId3" Type="http://schemas.openxmlformats.org/officeDocument/2006/relationships/image" Target="../media/image67.png"/><Relationship Id="rId2" Type="http://schemas.openxmlformats.org/officeDocument/2006/relationships/image" Target="../media/image66.png"/><Relationship Id="rId1" Type="http://schemas.openxmlformats.org/officeDocument/2006/relationships/slideLayout" Target="../slideLayouts/slideLayout2.xml"/><Relationship Id="rId4" Type="http://schemas.openxmlformats.org/officeDocument/2006/relationships/image" Target="../media/image68.png"/></Relationships>
</file>

<file path=ppt/slides/_rels/slide73.xml.rels><?xml version="1.0" encoding="UTF-8" standalone="yes"?>
<Relationships xmlns="http://schemas.openxmlformats.org/package/2006/relationships"><Relationship Id="rId2" Type="http://schemas.openxmlformats.org/officeDocument/2006/relationships/image" Target="../media/image69.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71.png"/><Relationship Id="rId2" Type="http://schemas.openxmlformats.org/officeDocument/2006/relationships/image" Target="../media/image70.png"/><Relationship Id="rId1" Type="http://schemas.openxmlformats.org/officeDocument/2006/relationships/slideLayout" Target="../slideLayouts/slideLayout2.xml"/><Relationship Id="rId6" Type="http://schemas.openxmlformats.org/officeDocument/2006/relationships/image" Target="../media/image74.png"/><Relationship Id="rId5" Type="http://schemas.openxmlformats.org/officeDocument/2006/relationships/image" Target="../media/image73.png"/><Relationship Id="rId4" Type="http://schemas.openxmlformats.org/officeDocument/2006/relationships/image" Target="../media/image72.png"/></Relationships>
</file>

<file path=ppt/slides/_rels/slide75.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image" Target="../media/image75.png"/><Relationship Id="rId1" Type="http://schemas.openxmlformats.org/officeDocument/2006/relationships/slideLayout" Target="../slideLayouts/slideLayout2.xml"/><Relationship Id="rId4" Type="http://schemas.openxmlformats.org/officeDocument/2006/relationships/image" Target="../media/image77.png"/></Relationships>
</file>

<file path=ppt/slides/_rels/slide76.xml.rels><?xml version="1.0" encoding="UTF-8" standalone="yes"?>
<Relationships xmlns="http://schemas.openxmlformats.org/package/2006/relationships"><Relationship Id="rId3" Type="http://schemas.openxmlformats.org/officeDocument/2006/relationships/image" Target="../media/image78.png"/><Relationship Id="rId2" Type="http://schemas.openxmlformats.org/officeDocument/2006/relationships/image" Target="../media/image72.png"/><Relationship Id="rId1" Type="http://schemas.openxmlformats.org/officeDocument/2006/relationships/slideLayout" Target="../slideLayouts/slideLayout2.xml"/><Relationship Id="rId5" Type="http://schemas.openxmlformats.org/officeDocument/2006/relationships/image" Target="../media/image80.png"/><Relationship Id="rId4" Type="http://schemas.openxmlformats.org/officeDocument/2006/relationships/image" Target="../media/image79.png"/></Relationships>
</file>

<file path=ppt/slides/_rels/slide77.xml.rels><?xml version="1.0" encoding="UTF-8" standalone="yes"?>
<Relationships xmlns="http://schemas.openxmlformats.org/package/2006/relationships"><Relationship Id="rId3" Type="http://schemas.openxmlformats.org/officeDocument/2006/relationships/image" Target="../media/image82.png"/><Relationship Id="rId2" Type="http://schemas.openxmlformats.org/officeDocument/2006/relationships/image" Target="../media/image81.png"/><Relationship Id="rId1" Type="http://schemas.openxmlformats.org/officeDocument/2006/relationships/slideLayout" Target="../slideLayouts/slideLayout2.xml"/><Relationship Id="rId4" Type="http://schemas.openxmlformats.org/officeDocument/2006/relationships/image" Target="../media/image83.png"/></Relationships>
</file>

<file path=ppt/slides/_rels/slide78.xml.rels><?xml version="1.0" encoding="UTF-8" standalone="yes"?>
<Relationships xmlns="http://schemas.openxmlformats.org/package/2006/relationships"><Relationship Id="rId3" Type="http://schemas.openxmlformats.org/officeDocument/2006/relationships/image" Target="../media/image85.png"/><Relationship Id="rId2" Type="http://schemas.openxmlformats.org/officeDocument/2006/relationships/image" Target="../media/image84.png"/><Relationship Id="rId1" Type="http://schemas.openxmlformats.org/officeDocument/2006/relationships/slideLayout" Target="../slideLayouts/slideLayout2.xml"/><Relationship Id="rId4" Type="http://schemas.openxmlformats.org/officeDocument/2006/relationships/image" Target="../media/image86.jpe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87.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88.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89.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90.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91.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851648" cy="1828800"/>
          </a:xfrm>
        </p:spPr>
        <p:txBody>
          <a:bodyPr>
            <a:normAutofit/>
          </a:bodyPr>
          <a:lstStyle/>
          <a:p>
            <a:pPr algn="ctr"/>
            <a:r>
              <a:rPr lang="en-US" dirty="0" smtClean="0">
                <a:solidFill>
                  <a:srgbClr val="C00000"/>
                </a:solidFill>
              </a:rPr>
              <a:t>UNIT – III Polarization</a:t>
            </a:r>
            <a:r>
              <a:rPr lang="en-US" dirty="0" smtClean="0"/>
              <a:t/>
            </a:r>
            <a:br>
              <a:rPr lang="en-US" dirty="0" smtClean="0"/>
            </a:br>
            <a:endParaRPr lang="en-US" dirty="0"/>
          </a:p>
        </p:txBody>
      </p:sp>
      <p:sp>
        <p:nvSpPr>
          <p:cNvPr id="3" name="Subtitle 2"/>
          <p:cNvSpPr>
            <a:spLocks noGrp="1"/>
          </p:cNvSpPr>
          <p:nvPr>
            <p:ph type="subTitle" idx="1"/>
          </p:nvPr>
        </p:nvSpPr>
        <p:spPr>
          <a:xfrm>
            <a:off x="533400" y="1676400"/>
            <a:ext cx="7854696" cy="4495800"/>
          </a:xfrm>
        </p:spPr>
        <p:txBody>
          <a:bodyPr>
            <a:normAutofit lnSpcReduction="10000"/>
          </a:bodyPr>
          <a:lstStyle/>
          <a:p>
            <a:pPr algn="l"/>
            <a:r>
              <a:rPr lang="en-US" b="1" dirty="0" smtClean="0">
                <a:solidFill>
                  <a:srgbClr val="0033CC"/>
                </a:solidFill>
                <a:latin typeface="+mj-lt"/>
              </a:rPr>
              <a:t>Introduction:</a:t>
            </a:r>
          </a:p>
          <a:p>
            <a:pPr algn="l">
              <a:buFont typeface="Wingdings" pitchFamily="2" charset="2"/>
              <a:buChar char="Ø"/>
            </a:pPr>
            <a:r>
              <a:rPr lang="en-US" dirty="0" smtClean="0">
                <a:solidFill>
                  <a:schemeClr val="accent1">
                    <a:lumMod val="50000"/>
                  </a:schemeClr>
                </a:solidFill>
                <a:latin typeface="+mj-lt"/>
              </a:rPr>
              <a:t>Interference and diffraction phenomena proved that light is a wave motion</a:t>
            </a:r>
            <a:endParaRPr lang="en-US" b="1" dirty="0" smtClean="0">
              <a:solidFill>
                <a:schemeClr val="accent1">
                  <a:lumMod val="50000"/>
                </a:schemeClr>
              </a:solidFill>
              <a:latin typeface="+mj-lt"/>
            </a:endParaRPr>
          </a:p>
          <a:p>
            <a:pPr algn="just">
              <a:buFont typeface="Wingdings" pitchFamily="2" charset="2"/>
              <a:buChar char="Ø"/>
            </a:pPr>
            <a:r>
              <a:rPr lang="en-US" dirty="0" smtClean="0">
                <a:solidFill>
                  <a:srgbClr val="FF0000"/>
                </a:solidFill>
                <a:latin typeface="+mj-lt"/>
              </a:rPr>
              <a:t>These phenomena are used to find wavelength of light and they do not give any indication regarding the character of waves.</a:t>
            </a:r>
          </a:p>
          <a:p>
            <a:pPr algn="just">
              <a:buFont typeface="Wingdings" pitchFamily="2" charset="2"/>
              <a:buChar char="Ø"/>
            </a:pPr>
            <a:r>
              <a:rPr lang="en-US" dirty="0" smtClean="0">
                <a:solidFill>
                  <a:srgbClr val="002060"/>
                </a:solidFill>
                <a:latin typeface="+mj-lt"/>
              </a:rPr>
              <a:t>Interference and diffraction phenomena proved that light is a wave motion. </a:t>
            </a:r>
          </a:p>
          <a:p>
            <a:pPr lvl="0" algn="just">
              <a:buFont typeface="Wingdings" pitchFamily="2" charset="2"/>
              <a:buChar char="Ø"/>
            </a:pPr>
            <a:r>
              <a:rPr lang="en-US" dirty="0" smtClean="0">
                <a:solidFill>
                  <a:srgbClr val="FF0000"/>
                </a:solidFill>
                <a:latin typeface="+mj-lt"/>
              </a:rPr>
              <a:t>Maxwell developed electromagnetic theory and suggested that light-waves are electromagnetic waves.</a:t>
            </a:r>
          </a:p>
          <a:p>
            <a:pPr lvl="0" algn="just">
              <a:buFont typeface="Wingdings" pitchFamily="2" charset="2"/>
              <a:buChar char="Ø"/>
            </a:pPr>
            <a:r>
              <a:rPr lang="en-US" dirty="0" smtClean="0">
                <a:latin typeface="+mj-lt"/>
              </a:rPr>
              <a:t> </a:t>
            </a:r>
            <a:endParaRPr lang="en-US" dirty="0" smtClean="0">
              <a:solidFill>
                <a:srgbClr val="002060"/>
              </a:solidFill>
              <a:latin typeface="+mj-lt"/>
            </a:endParaRPr>
          </a:p>
          <a:p>
            <a:pPr algn="just">
              <a:buFont typeface="Wingdings" pitchFamily="2" charset="2"/>
              <a:buChar char="Ø"/>
            </a:pP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19200"/>
            <a:ext cx="8229600" cy="510540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The polarizing angle     is also known as </a:t>
            </a:r>
            <a:r>
              <a:rPr lang="en-US" b="1" dirty="0" smtClean="0"/>
              <a:t>Brewster angle</a:t>
            </a:r>
            <a:r>
              <a:rPr lang="en-US" dirty="0" smtClean="0"/>
              <a:t> and denoted by  </a:t>
            </a:r>
          </a:p>
          <a:p>
            <a:endParaRPr lang="en-US" dirty="0" smtClean="0"/>
          </a:p>
          <a:p>
            <a:endParaRPr lang="en-US" dirty="0" smtClean="0"/>
          </a:p>
          <a:p>
            <a:endParaRPr lang="en-US" dirty="0" smtClean="0"/>
          </a:p>
          <a:p>
            <a:endParaRPr lang="en-US" dirty="0"/>
          </a:p>
        </p:txBody>
      </p:sp>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785812" y="1524000"/>
            <a:ext cx="2672013" cy="990600"/>
          </a:xfrm>
          <a:prstGeom prst="rect">
            <a:avLst/>
          </a:prstGeom>
          <a:noFill/>
        </p:spPr>
      </p:pic>
      <p:sp>
        <p:nvSpPr>
          <p:cNvPr id="256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3"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733800" y="2743200"/>
            <a:ext cx="1684421" cy="1066800"/>
          </a:xfrm>
          <a:prstGeom prst="rect">
            <a:avLst/>
          </a:prstGeom>
          <a:noFill/>
        </p:spPr>
      </p:pic>
      <p:sp>
        <p:nvSpPr>
          <p:cNvPr id="2560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5"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962400" y="3886200"/>
            <a:ext cx="1522095" cy="895350"/>
          </a:xfrm>
          <a:prstGeom prst="rect">
            <a:avLst/>
          </a:prstGeom>
          <a:noFill/>
        </p:spPr>
      </p:pic>
      <p:graphicFrame>
        <p:nvGraphicFramePr>
          <p:cNvPr id="10" name="Object 9"/>
          <p:cNvGraphicFramePr>
            <a:graphicFrameLocks noChangeAspect="1"/>
          </p:cNvGraphicFramePr>
          <p:nvPr/>
        </p:nvGraphicFramePr>
        <p:xfrm>
          <a:off x="4394200" y="1943100"/>
          <a:ext cx="914400" cy="198438"/>
        </p:xfrm>
        <a:graphic>
          <a:graphicData uri="http://schemas.openxmlformats.org/presentationml/2006/ole">
            <mc:AlternateContent xmlns:mc="http://schemas.openxmlformats.org/markup-compatibility/2006">
              <mc:Choice xmlns:v="urn:schemas-microsoft-com:vml" Requires="v">
                <p:oleObj spid="_x0000_s25608" name="Equation" r:id="rId6" imgW="914400" imgH="198720" progId="Equation.DSMT4">
                  <p:embed/>
                </p:oleObj>
              </mc:Choice>
              <mc:Fallback>
                <p:oleObj name="Equation" r:id="rId6" imgW="914400" imgH="198720" progId="Equation.DSMT4">
                  <p:embed/>
                  <p:pic>
                    <p:nvPicPr>
                      <p:cNvPr id="0"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94200" y="194310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8" name="Picture 8"/>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3810000" y="5105399"/>
            <a:ext cx="323850" cy="498231"/>
          </a:xfrm>
          <a:prstGeom prst="rect">
            <a:avLst/>
          </a:prstGeom>
          <a:noFill/>
        </p:spPr>
      </p:pic>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10" name="Picture 10"/>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4191000" y="5486400"/>
            <a:ext cx="355601" cy="45720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latin typeface="+mj-lt"/>
              </a:rPr>
              <a:t>From Snell’s law,  </a:t>
            </a:r>
            <a:r>
              <a:rPr lang="en-US" dirty="0" smtClean="0">
                <a:latin typeface="+mj-lt"/>
              </a:rPr>
              <a:t>  </a:t>
            </a:r>
            <a:r>
              <a:rPr lang="el-GR" dirty="0" smtClean="0">
                <a:latin typeface="+mj-lt"/>
              </a:rPr>
              <a:t>μ</a:t>
            </a:r>
            <a:r>
              <a:rPr lang="en-US" dirty="0" smtClean="0">
                <a:latin typeface="+mj-lt"/>
              </a:rPr>
              <a:t>= </a:t>
            </a:r>
          </a:p>
          <a:p>
            <a:endParaRPr lang="en-US" dirty="0" smtClean="0">
              <a:latin typeface="+mj-lt"/>
            </a:endParaRPr>
          </a:p>
          <a:p>
            <a:r>
              <a:rPr lang="en-US" dirty="0" smtClean="0">
                <a:solidFill>
                  <a:schemeClr val="tx2"/>
                </a:solidFill>
                <a:latin typeface="+mj-lt"/>
              </a:rPr>
              <a:t>From Brewster's law,     µ=tan </a:t>
            </a:r>
            <a:r>
              <a:rPr lang="en-US" dirty="0" err="1" smtClean="0">
                <a:solidFill>
                  <a:schemeClr val="tx2"/>
                </a:solidFill>
                <a:latin typeface="+mj-lt"/>
              </a:rPr>
              <a:t>i</a:t>
            </a:r>
            <a:r>
              <a:rPr lang="en-US" dirty="0" smtClean="0">
                <a:solidFill>
                  <a:schemeClr val="tx2"/>
                </a:solidFill>
                <a:latin typeface="+mj-lt"/>
              </a:rPr>
              <a:t> =   </a:t>
            </a:r>
            <a:r>
              <a:rPr lang="en-US" dirty="0" smtClean="0">
                <a:solidFill>
                  <a:schemeClr val="tx2"/>
                </a:solidFill>
                <a:latin typeface="+mj-lt"/>
              </a:rPr>
              <a:t>s</a:t>
            </a:r>
            <a:r>
              <a:rPr lang="en-US" dirty="0" smtClean="0">
                <a:solidFill>
                  <a:schemeClr val="tx2"/>
                </a:solidFill>
                <a:latin typeface="+mj-lt"/>
              </a:rPr>
              <a:t>in </a:t>
            </a:r>
            <a:r>
              <a:rPr lang="en-US" dirty="0" err="1" smtClean="0">
                <a:solidFill>
                  <a:schemeClr val="tx2"/>
                </a:solidFill>
                <a:latin typeface="+mj-lt"/>
              </a:rPr>
              <a:t>i</a:t>
            </a:r>
            <a:r>
              <a:rPr lang="en-US" dirty="0" smtClean="0">
                <a:solidFill>
                  <a:schemeClr val="tx2"/>
                </a:solidFill>
                <a:latin typeface="+mj-lt"/>
              </a:rPr>
              <a:t>/</a:t>
            </a:r>
            <a:r>
              <a:rPr lang="en-US" dirty="0" err="1" smtClean="0">
                <a:solidFill>
                  <a:schemeClr val="tx2"/>
                </a:solidFill>
                <a:latin typeface="+mj-lt"/>
              </a:rPr>
              <a:t>c</a:t>
            </a:r>
            <a:r>
              <a:rPr lang="en-US" dirty="0" err="1" smtClean="0">
                <a:solidFill>
                  <a:schemeClr val="tx2"/>
                </a:solidFill>
                <a:latin typeface="+mj-lt"/>
              </a:rPr>
              <a:t>os</a:t>
            </a:r>
            <a:r>
              <a:rPr lang="en-US" dirty="0" smtClean="0">
                <a:solidFill>
                  <a:schemeClr val="tx2"/>
                </a:solidFill>
                <a:latin typeface="+mj-lt"/>
              </a:rPr>
              <a:t> </a:t>
            </a:r>
            <a:r>
              <a:rPr lang="en-US" dirty="0" err="1" smtClean="0">
                <a:solidFill>
                  <a:schemeClr val="tx2"/>
                </a:solidFill>
                <a:latin typeface="+mj-lt"/>
              </a:rPr>
              <a:t>i</a:t>
            </a:r>
            <a:r>
              <a:rPr lang="en-US" dirty="0" smtClean="0">
                <a:solidFill>
                  <a:schemeClr val="tx2"/>
                </a:solidFill>
                <a:latin typeface="+mj-lt"/>
              </a:rPr>
              <a:t>      </a:t>
            </a:r>
            <a:endParaRPr lang="en-US" dirty="0" smtClean="0">
              <a:solidFill>
                <a:schemeClr val="tx2"/>
              </a:solidFill>
              <a:latin typeface="+mj-lt"/>
            </a:endParaRPr>
          </a:p>
          <a:p>
            <a:r>
              <a:rPr lang="en-US" dirty="0" smtClean="0">
                <a:solidFill>
                  <a:srgbClr val="C00000"/>
                </a:solidFill>
                <a:latin typeface="+mj-lt"/>
              </a:rPr>
              <a:t>Comparing  above equations,</a:t>
            </a:r>
          </a:p>
          <a:p>
            <a:r>
              <a:rPr lang="en-US" dirty="0" smtClean="0">
                <a:latin typeface="+mj-lt"/>
              </a:rPr>
              <a:t>                                     </a:t>
            </a:r>
            <a:r>
              <a:rPr lang="en-US" dirty="0" err="1" smtClean="0">
                <a:solidFill>
                  <a:srgbClr val="7030A0"/>
                </a:solidFill>
                <a:latin typeface="+mj-lt"/>
              </a:rPr>
              <a:t>cos</a:t>
            </a:r>
            <a:r>
              <a:rPr lang="en-US" dirty="0" smtClean="0">
                <a:solidFill>
                  <a:srgbClr val="7030A0"/>
                </a:solidFill>
                <a:latin typeface="+mj-lt"/>
              </a:rPr>
              <a:t> </a:t>
            </a:r>
            <a:r>
              <a:rPr lang="en-US" dirty="0" err="1" smtClean="0">
                <a:solidFill>
                  <a:srgbClr val="7030A0"/>
                </a:solidFill>
                <a:latin typeface="+mj-lt"/>
              </a:rPr>
              <a:t>i</a:t>
            </a:r>
            <a:r>
              <a:rPr lang="en-US" dirty="0" smtClean="0">
                <a:solidFill>
                  <a:srgbClr val="7030A0"/>
                </a:solidFill>
                <a:latin typeface="+mj-lt"/>
              </a:rPr>
              <a:t> = sin r = </a:t>
            </a:r>
            <a:r>
              <a:rPr lang="en-US" dirty="0" err="1" smtClean="0">
                <a:solidFill>
                  <a:srgbClr val="7030A0"/>
                </a:solidFill>
                <a:latin typeface="+mj-lt"/>
              </a:rPr>
              <a:t>cos</a:t>
            </a:r>
            <a:r>
              <a:rPr lang="en-US" dirty="0" smtClean="0">
                <a:solidFill>
                  <a:srgbClr val="7030A0"/>
                </a:solidFill>
                <a:latin typeface="+mj-lt"/>
              </a:rPr>
              <a:t> (</a:t>
            </a:r>
            <a:r>
              <a:rPr lang="el-GR" dirty="0" smtClean="0">
                <a:solidFill>
                  <a:srgbClr val="7030A0"/>
                </a:solidFill>
                <a:latin typeface="+mj-lt"/>
              </a:rPr>
              <a:t>π</a:t>
            </a:r>
            <a:r>
              <a:rPr lang="en-US" dirty="0" smtClean="0">
                <a:solidFill>
                  <a:srgbClr val="7030A0"/>
                </a:solidFill>
                <a:latin typeface="+mj-lt"/>
              </a:rPr>
              <a:t>/2 - r)</a:t>
            </a:r>
          </a:p>
          <a:p>
            <a:r>
              <a:rPr lang="en-US" dirty="0" smtClean="0">
                <a:solidFill>
                  <a:srgbClr val="7030A0"/>
                </a:solidFill>
                <a:latin typeface="+mj-lt"/>
              </a:rPr>
              <a:t>                                             </a:t>
            </a:r>
            <a:r>
              <a:rPr lang="en-US" dirty="0" err="1" smtClean="0">
                <a:solidFill>
                  <a:srgbClr val="7030A0"/>
                </a:solidFill>
                <a:latin typeface="+mj-lt"/>
              </a:rPr>
              <a:t>i</a:t>
            </a:r>
            <a:r>
              <a:rPr lang="en-US" dirty="0" smtClean="0">
                <a:solidFill>
                  <a:srgbClr val="7030A0"/>
                </a:solidFill>
                <a:latin typeface="+mj-lt"/>
              </a:rPr>
              <a:t> = </a:t>
            </a:r>
            <a:r>
              <a:rPr lang="el-GR" dirty="0" smtClean="0">
                <a:solidFill>
                  <a:srgbClr val="7030A0"/>
                </a:solidFill>
                <a:latin typeface="+mj-lt"/>
              </a:rPr>
              <a:t>π</a:t>
            </a:r>
            <a:r>
              <a:rPr lang="en-US" dirty="0" smtClean="0">
                <a:solidFill>
                  <a:srgbClr val="7030A0"/>
                </a:solidFill>
                <a:latin typeface="+mj-lt"/>
              </a:rPr>
              <a:t>/2 – r</a:t>
            </a:r>
          </a:p>
          <a:p>
            <a:r>
              <a:rPr lang="en-US" dirty="0" smtClean="0">
                <a:solidFill>
                  <a:srgbClr val="7030A0"/>
                </a:solidFill>
                <a:latin typeface="+mj-lt"/>
              </a:rPr>
              <a:t>                                          </a:t>
            </a:r>
            <a:r>
              <a:rPr lang="en-US" dirty="0" err="1" smtClean="0">
                <a:solidFill>
                  <a:srgbClr val="7030A0"/>
                </a:solidFill>
                <a:latin typeface="+mj-lt"/>
              </a:rPr>
              <a:t>i+r</a:t>
            </a:r>
            <a:r>
              <a:rPr lang="en-US" dirty="0" smtClean="0">
                <a:solidFill>
                  <a:srgbClr val="7030A0"/>
                </a:solidFill>
                <a:latin typeface="+mj-lt"/>
              </a:rPr>
              <a:t> = </a:t>
            </a:r>
            <a:r>
              <a:rPr lang="el-GR" dirty="0" smtClean="0">
                <a:solidFill>
                  <a:srgbClr val="7030A0"/>
                </a:solidFill>
                <a:latin typeface="+mj-lt"/>
              </a:rPr>
              <a:t>π</a:t>
            </a:r>
            <a:r>
              <a:rPr lang="en-US" dirty="0" smtClean="0">
                <a:solidFill>
                  <a:srgbClr val="7030A0"/>
                </a:solidFill>
                <a:latin typeface="+mj-lt"/>
              </a:rPr>
              <a:t>/2</a:t>
            </a:r>
          </a:p>
          <a:p>
            <a:r>
              <a:rPr lang="en-US" dirty="0" smtClean="0">
                <a:solidFill>
                  <a:srgbClr val="C00000"/>
                </a:solidFill>
                <a:latin typeface="+mj-lt"/>
              </a:rPr>
              <a:t>Therefore the reflected and the retracted rays are at right angles to each other.</a:t>
            </a:r>
          </a:p>
          <a:p>
            <a:pPr>
              <a:buNone/>
            </a:pPr>
            <a:r>
              <a:rPr lang="en-US" dirty="0" smtClean="0"/>
              <a:t> </a:t>
            </a:r>
          </a:p>
          <a:p>
            <a:endParaRPr lang="en-US" dirty="0" smtClean="0"/>
          </a:p>
          <a:p>
            <a:endParaRPr lang="en-US" dirty="0"/>
          </a:p>
        </p:txBody>
      </p:sp>
      <p:sp>
        <p:nvSpPr>
          <p:cNvPr id="501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017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962400" y="1905000"/>
            <a:ext cx="495300" cy="619125"/>
          </a:xfrm>
          <a:prstGeom prst="rect">
            <a:avLst/>
          </a:prstGeom>
          <a:noFill/>
        </p:spPr>
      </p:pic>
      <p:sp>
        <p:nvSpPr>
          <p:cNvPr id="501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C00000"/>
                </a:solidFill>
                <a:latin typeface="+mj-lt"/>
              </a:rPr>
              <a:t>From Brewster's law, the value of '</a:t>
            </a:r>
            <a:r>
              <a:rPr lang="en-US" dirty="0" err="1" smtClean="0">
                <a:solidFill>
                  <a:srgbClr val="C00000"/>
                </a:solidFill>
                <a:latin typeface="+mj-lt"/>
              </a:rPr>
              <a:t>i</a:t>
            </a:r>
            <a:r>
              <a:rPr lang="en-US" dirty="0" smtClean="0">
                <a:solidFill>
                  <a:srgbClr val="C00000"/>
                </a:solidFill>
                <a:latin typeface="+mj-lt"/>
              </a:rPr>
              <a:t>' for crown glass of refractive index 1.52 is given by.</a:t>
            </a:r>
          </a:p>
          <a:p>
            <a:pPr algn="ctr">
              <a:buNone/>
            </a:pPr>
            <a:r>
              <a:rPr lang="en-US" dirty="0" err="1" smtClean="0">
                <a:solidFill>
                  <a:srgbClr val="7030A0"/>
                </a:solidFill>
                <a:latin typeface="+mj-lt"/>
              </a:rPr>
              <a:t>i</a:t>
            </a:r>
            <a:r>
              <a:rPr lang="en-US" dirty="0" smtClean="0">
                <a:solidFill>
                  <a:srgbClr val="7030A0"/>
                </a:solidFill>
                <a:latin typeface="+mj-lt"/>
              </a:rPr>
              <a:t>= tan</a:t>
            </a:r>
            <a:r>
              <a:rPr lang="en-US" baseline="30000" dirty="0" smtClean="0">
                <a:solidFill>
                  <a:srgbClr val="7030A0"/>
                </a:solidFill>
                <a:latin typeface="+mj-lt"/>
              </a:rPr>
              <a:t>-1</a:t>
            </a:r>
            <a:r>
              <a:rPr lang="en-US" dirty="0" smtClean="0">
                <a:solidFill>
                  <a:srgbClr val="7030A0"/>
                </a:solidFill>
                <a:latin typeface="+mj-lt"/>
              </a:rPr>
              <a:t>(1.52)</a:t>
            </a:r>
          </a:p>
          <a:p>
            <a:pPr algn="ctr">
              <a:buNone/>
            </a:pPr>
            <a:r>
              <a:rPr lang="en-US" dirty="0" err="1" smtClean="0">
                <a:solidFill>
                  <a:srgbClr val="7030A0"/>
                </a:solidFill>
                <a:latin typeface="+mj-lt"/>
              </a:rPr>
              <a:t>i</a:t>
            </a:r>
            <a:r>
              <a:rPr lang="en-US" dirty="0" smtClean="0">
                <a:solidFill>
                  <a:srgbClr val="7030A0"/>
                </a:solidFill>
                <a:latin typeface="+mj-lt"/>
              </a:rPr>
              <a:t>= 56.7</a:t>
            </a:r>
            <a:r>
              <a:rPr lang="en-US" baseline="30000" dirty="0" smtClean="0">
                <a:solidFill>
                  <a:srgbClr val="7030A0"/>
                </a:solidFill>
                <a:latin typeface="+mj-lt"/>
              </a:rPr>
              <a:t>0</a:t>
            </a:r>
            <a:endParaRPr lang="en-US" dirty="0" smtClean="0">
              <a:solidFill>
                <a:srgbClr val="7030A0"/>
              </a:solidFill>
              <a:latin typeface="+mj-lt"/>
            </a:endParaRPr>
          </a:p>
          <a:p>
            <a:pPr algn="just"/>
            <a:r>
              <a:rPr lang="en-US" dirty="0" smtClean="0">
                <a:solidFill>
                  <a:schemeClr val="tx2"/>
                </a:solidFill>
                <a:latin typeface="+mj-lt"/>
              </a:rPr>
              <a:t>For ordinary glass the approximate value for the polarizing angle is 57</a:t>
            </a:r>
            <a:r>
              <a:rPr lang="en-US" baseline="30000" dirty="0" smtClean="0">
                <a:solidFill>
                  <a:schemeClr val="tx2"/>
                </a:solidFill>
                <a:latin typeface="+mj-lt"/>
              </a:rPr>
              <a:t>0</a:t>
            </a:r>
            <a:r>
              <a:rPr lang="en-US" dirty="0" smtClean="0">
                <a:solidFill>
                  <a:schemeClr val="tx2"/>
                </a:solidFill>
                <a:latin typeface="+mj-lt"/>
              </a:rPr>
              <a:t>. </a:t>
            </a:r>
          </a:p>
          <a:p>
            <a:pPr algn="just"/>
            <a:r>
              <a:rPr lang="en-US" dirty="0" smtClean="0">
                <a:solidFill>
                  <a:schemeClr val="accent4">
                    <a:lumMod val="50000"/>
                  </a:schemeClr>
                </a:solidFill>
                <a:latin typeface="+mj-lt"/>
              </a:rPr>
              <a:t>For a refractive index of 1.7, the polarizing angle is 59.5</a:t>
            </a:r>
            <a:r>
              <a:rPr lang="en-US" baseline="30000" dirty="0" smtClean="0">
                <a:solidFill>
                  <a:schemeClr val="accent4">
                    <a:lumMod val="50000"/>
                  </a:schemeClr>
                </a:solidFill>
                <a:latin typeface="+mj-lt"/>
              </a:rPr>
              <a:t>0</a:t>
            </a:r>
            <a:r>
              <a:rPr lang="en-US" dirty="0" smtClean="0">
                <a:solidFill>
                  <a:schemeClr val="accent4">
                    <a:lumMod val="50000"/>
                  </a:schemeClr>
                </a:solidFill>
                <a:latin typeface="+mj-lt"/>
              </a:rPr>
              <a:t>. Thus the polarizing angle is not widely different for different glasses.</a:t>
            </a:r>
            <a:endParaRPr lang="en-US" dirty="0">
              <a:solidFill>
                <a:schemeClr val="accent4">
                  <a:lumMod val="50000"/>
                </a:schemeClr>
              </a:solidFill>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00000"/>
                </a:solidFill>
              </a:rPr>
              <a:t>Applications of Brewster’s law</a:t>
            </a:r>
            <a:endParaRPr lang="en-US" sz="4000" dirty="0">
              <a:solidFill>
                <a:srgbClr val="C00000"/>
              </a:solidFill>
            </a:endParaRPr>
          </a:p>
        </p:txBody>
      </p:sp>
      <p:sp>
        <p:nvSpPr>
          <p:cNvPr id="3" name="Content Placeholder 2"/>
          <p:cNvSpPr>
            <a:spLocks noGrp="1"/>
          </p:cNvSpPr>
          <p:nvPr>
            <p:ph idx="1"/>
          </p:nvPr>
        </p:nvSpPr>
        <p:spPr/>
        <p:txBody>
          <a:bodyPr/>
          <a:lstStyle/>
          <a:p>
            <a:pPr marL="514350" indent="-514350" algn="just">
              <a:buFont typeface="+mj-lt"/>
              <a:buAutoNum type="arabicPeriod"/>
            </a:pPr>
            <a:r>
              <a:rPr lang="en-US" dirty="0" smtClean="0">
                <a:solidFill>
                  <a:schemeClr val="tx2"/>
                </a:solidFill>
                <a:latin typeface="+mj-lt"/>
              </a:rPr>
              <a:t>Brewster's law can be used to determine the reflective Indies of opaque materials.</a:t>
            </a:r>
          </a:p>
          <a:p>
            <a:pPr marL="514350" indent="-514350" algn="just">
              <a:buFont typeface="+mj-lt"/>
              <a:buAutoNum type="arabicPeriod"/>
            </a:pPr>
            <a:r>
              <a:rPr lang="en-US" dirty="0" smtClean="0">
                <a:solidFill>
                  <a:srgbClr val="FF0000"/>
                </a:solidFill>
                <a:latin typeface="+mj-lt"/>
              </a:rPr>
              <a:t>It is used to calculate the polarizing angle for total polarization of reflected light, if reflective index of the material is known.</a:t>
            </a:r>
          </a:p>
          <a:p>
            <a:pPr marL="514350" indent="-514350" algn="just">
              <a:buFont typeface="+mj-lt"/>
              <a:buAutoNum type="arabicPeriod"/>
            </a:pPr>
            <a:r>
              <a:rPr lang="en-US" dirty="0" smtClean="0">
                <a:solidFill>
                  <a:schemeClr val="accent5">
                    <a:lumMod val="50000"/>
                  </a:schemeClr>
                </a:solidFill>
                <a:latin typeface="+mj-lt"/>
              </a:rPr>
              <a:t>Brewster's angle can be utilized for transmitting a light beam in into or out of an optical fiber without reflections losses.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b="1" dirty="0" smtClean="0">
                <a:solidFill>
                  <a:srgbClr val="FF0000"/>
                </a:solidFill>
              </a:rPr>
              <a:t>Polarization by refraction-pile of plates</a:t>
            </a:r>
            <a:r>
              <a:rPr lang="en-US" sz="4000" dirty="0" smtClean="0">
                <a:solidFill>
                  <a:srgbClr val="FF0000"/>
                </a:solidFill>
              </a:rPr>
              <a:t/>
            </a:r>
            <a:br>
              <a:rPr lang="en-US" sz="4000" dirty="0" smtClean="0">
                <a:solidFill>
                  <a:srgbClr val="FF0000"/>
                </a:solidFill>
              </a:rPr>
            </a:br>
            <a:endParaRPr lang="en-US" sz="4000" dirty="0">
              <a:solidFill>
                <a:srgbClr val="FF0000"/>
              </a:solidFill>
            </a:endParaRPr>
          </a:p>
        </p:txBody>
      </p:sp>
      <p:sp>
        <p:nvSpPr>
          <p:cNvPr id="3" name="Content Placeholder 2"/>
          <p:cNvSpPr>
            <a:spLocks noGrp="1"/>
          </p:cNvSpPr>
          <p:nvPr>
            <p:ph idx="1"/>
          </p:nvPr>
        </p:nvSpPr>
        <p:spPr>
          <a:xfrm>
            <a:off x="457200" y="1447800"/>
            <a:ext cx="8229600" cy="4876800"/>
          </a:xfrm>
        </p:spPr>
        <p:txBody>
          <a:bodyPr>
            <a:normAutofit/>
          </a:bodyPr>
          <a:lstStyle/>
          <a:p>
            <a:pPr algn="just"/>
            <a:r>
              <a:rPr lang="en-US" dirty="0" smtClean="0">
                <a:solidFill>
                  <a:schemeClr val="tx2"/>
                </a:solidFill>
                <a:latin typeface="+mj-lt"/>
              </a:rPr>
              <a:t>When unpolarized light is incident at Brewster's angle on a smooth glass surface, the reflected light is totally polarized while the refracted light is partially polarized. </a:t>
            </a:r>
          </a:p>
          <a:p>
            <a:pPr algn="just"/>
            <a:r>
              <a:rPr lang="en-US" dirty="0" smtClean="0">
                <a:solidFill>
                  <a:srgbClr val="C00000"/>
                </a:solidFill>
                <a:latin typeface="+mj-lt"/>
              </a:rPr>
              <a:t>If natural light is transmitted through a single plate, they it is partially polarized. </a:t>
            </a:r>
          </a:p>
          <a:p>
            <a:pPr algn="just"/>
            <a:r>
              <a:rPr lang="en-US" dirty="0" smtClean="0">
                <a:solidFill>
                  <a:schemeClr val="accent5">
                    <a:lumMod val="50000"/>
                  </a:schemeClr>
                </a:solidFill>
                <a:latin typeface="+mj-lt"/>
              </a:rPr>
              <a:t>If a stack of glass plates is used instead of a single plates, reflections from successive surfaces of each glass plate filter the perpendicular component from the transmitted ray. </a:t>
            </a:r>
          </a:p>
          <a:p>
            <a:pPr algn="just"/>
            <a:r>
              <a:rPr lang="en-US" dirty="0" smtClean="0">
                <a:solidFill>
                  <a:srgbClr val="C00000"/>
                </a:solidFill>
                <a:latin typeface="+mj-lt"/>
              </a:rPr>
              <a:t>The transmitted ray consists of only parallel components.</a:t>
            </a:r>
            <a:endParaRPr lang="en-US" dirty="0">
              <a:solidFill>
                <a:srgbClr val="C00000"/>
              </a:solidFill>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T1.jpg"/>
          <p:cNvPicPr>
            <a:picLocks noGrp="1"/>
          </p:cNvPicPr>
          <p:nvPr>
            <p:ph idx="1"/>
          </p:nvPr>
        </p:nvPicPr>
        <p:blipFill>
          <a:blip r:embed="rId2" cstate="print"/>
          <a:srcRect/>
          <a:stretch>
            <a:fillRect/>
          </a:stretch>
        </p:blipFill>
        <p:spPr bwMode="auto">
          <a:xfrm>
            <a:off x="1524000" y="2343944"/>
            <a:ext cx="6096000" cy="3571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0"/>
            <a:ext cx="8229600" cy="4800600"/>
          </a:xfrm>
        </p:spPr>
        <p:txBody>
          <a:bodyPr/>
          <a:lstStyle/>
          <a:p>
            <a:r>
              <a:rPr lang="en-US" i="1" dirty="0" err="1" smtClean="0">
                <a:solidFill>
                  <a:srgbClr val="C00000"/>
                </a:solidFill>
                <a:latin typeface="+mj-lt"/>
              </a:rPr>
              <a:t>I</a:t>
            </a:r>
            <a:r>
              <a:rPr lang="en-US" i="1" baseline="-25000" dirty="0" err="1" smtClean="0">
                <a:solidFill>
                  <a:srgbClr val="C00000"/>
                </a:solidFill>
                <a:latin typeface="+mj-lt"/>
              </a:rPr>
              <a:t>p</a:t>
            </a:r>
            <a:r>
              <a:rPr lang="en-US" dirty="0" smtClean="0">
                <a:solidFill>
                  <a:srgbClr val="C00000"/>
                </a:solidFill>
                <a:latin typeface="+mj-lt"/>
              </a:rPr>
              <a:t>- Intensity of parallel component of refracted light.</a:t>
            </a:r>
          </a:p>
          <a:p>
            <a:r>
              <a:rPr lang="en-US" i="1" dirty="0" smtClean="0">
                <a:solidFill>
                  <a:schemeClr val="tx2"/>
                </a:solidFill>
                <a:latin typeface="+mj-lt"/>
              </a:rPr>
              <a:t>I</a:t>
            </a:r>
            <a:r>
              <a:rPr lang="en-US" i="1" baseline="-25000" dirty="0" smtClean="0">
                <a:solidFill>
                  <a:schemeClr val="tx2"/>
                </a:solidFill>
                <a:latin typeface="+mj-lt"/>
              </a:rPr>
              <a:t>s</a:t>
            </a:r>
            <a:r>
              <a:rPr lang="en-US" dirty="0" smtClean="0">
                <a:solidFill>
                  <a:schemeClr val="tx2"/>
                </a:solidFill>
                <a:latin typeface="+mj-lt"/>
              </a:rPr>
              <a:t>- intensity of perpendicular component of light.</a:t>
            </a:r>
          </a:p>
          <a:p>
            <a:r>
              <a:rPr lang="en-US" dirty="0" smtClean="0">
                <a:solidFill>
                  <a:srgbClr val="C00000"/>
                </a:solidFill>
                <a:latin typeface="+mj-lt"/>
              </a:rPr>
              <a:t>Thus, degree of polarization of refracted (transmitted) light is given by</a:t>
            </a:r>
          </a:p>
          <a:p>
            <a:endParaRPr lang="en-US" dirty="0" smtClean="0">
              <a:latin typeface="+mj-lt"/>
            </a:endParaRPr>
          </a:p>
          <a:p>
            <a:endParaRPr lang="en-US" dirty="0" smtClean="0">
              <a:latin typeface="+mj-lt"/>
            </a:endParaRPr>
          </a:p>
          <a:p>
            <a:r>
              <a:rPr lang="en-US" dirty="0" smtClean="0">
                <a:solidFill>
                  <a:schemeClr val="tx2"/>
                </a:solidFill>
                <a:latin typeface="+mj-lt"/>
              </a:rPr>
              <a:t>where </a:t>
            </a:r>
            <a:r>
              <a:rPr lang="en-US" i="1" dirty="0" smtClean="0">
                <a:solidFill>
                  <a:schemeClr val="tx2"/>
                </a:solidFill>
                <a:latin typeface="+mj-lt"/>
              </a:rPr>
              <a:t>m</a:t>
            </a:r>
            <a:r>
              <a:rPr lang="en-US" dirty="0" smtClean="0">
                <a:solidFill>
                  <a:schemeClr val="tx2"/>
                </a:solidFill>
                <a:latin typeface="+mj-lt"/>
              </a:rPr>
              <a:t>= no. of plates required.</a:t>
            </a:r>
          </a:p>
          <a:p>
            <a:r>
              <a:rPr lang="en-US" dirty="0" smtClean="0">
                <a:latin typeface="+mj-lt"/>
              </a:rPr>
              <a:t> 	</a:t>
            </a:r>
            <a:r>
              <a:rPr lang="en-US" dirty="0" smtClean="0">
                <a:solidFill>
                  <a:srgbClr val="C00000"/>
                </a:solidFill>
                <a:latin typeface="+mj-lt"/>
              </a:rPr>
              <a:t> </a:t>
            </a:r>
            <a:r>
              <a:rPr lang="en-US" dirty="0" smtClean="0">
                <a:solidFill>
                  <a:srgbClr val="C00000"/>
                </a:solidFill>
                <a:latin typeface="+mj-lt"/>
                <a:sym typeface="Symbol"/>
              </a:rPr>
              <a:t></a:t>
            </a:r>
            <a:r>
              <a:rPr lang="en-US" dirty="0" smtClean="0">
                <a:solidFill>
                  <a:srgbClr val="C00000"/>
                </a:solidFill>
                <a:latin typeface="+mj-lt"/>
              </a:rPr>
              <a:t>= refractive index of material.</a:t>
            </a:r>
          </a:p>
          <a:p>
            <a:endParaRPr lang="en-US" dirty="0" smtClean="0">
              <a:latin typeface="+mj-lt"/>
            </a:endParaRPr>
          </a:p>
          <a:p>
            <a:endParaRPr lang="en-US" dirty="0"/>
          </a:p>
        </p:txBody>
      </p:sp>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0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428999" y="3505200"/>
            <a:ext cx="3230803" cy="109537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C00000"/>
                </a:solidFill>
                <a:latin typeface="+mj-lt"/>
              </a:rPr>
              <a:t>About 15 glass plates are required for this purpose. </a:t>
            </a:r>
          </a:p>
          <a:p>
            <a:pPr algn="just"/>
            <a:r>
              <a:rPr lang="en-US" dirty="0" smtClean="0">
                <a:solidFill>
                  <a:schemeClr val="accent5">
                    <a:lumMod val="50000"/>
                  </a:schemeClr>
                </a:solidFill>
                <a:latin typeface="+mj-lt"/>
              </a:rPr>
              <a:t>The glass plates are kept inclined at an angle of 33</a:t>
            </a:r>
            <a:r>
              <a:rPr lang="en-US" baseline="30000" dirty="0" smtClean="0">
                <a:solidFill>
                  <a:schemeClr val="accent5">
                    <a:lumMod val="50000"/>
                  </a:schemeClr>
                </a:solidFill>
                <a:latin typeface="+mj-lt"/>
              </a:rPr>
              <a:t>0</a:t>
            </a:r>
            <a:r>
              <a:rPr lang="en-US" dirty="0" smtClean="0">
                <a:solidFill>
                  <a:schemeClr val="accent5">
                    <a:lumMod val="50000"/>
                  </a:schemeClr>
                </a:solidFill>
                <a:latin typeface="+mj-lt"/>
              </a:rPr>
              <a:t> to the axis of the tube </a:t>
            </a:r>
          </a:p>
          <a:p>
            <a:pPr algn="just"/>
            <a:r>
              <a:rPr lang="en-US" dirty="0" smtClean="0">
                <a:solidFill>
                  <a:srgbClr val="C00000"/>
                </a:solidFill>
                <a:latin typeface="+mj-lt"/>
              </a:rPr>
              <a:t>This arrangement is called a </a:t>
            </a:r>
            <a:r>
              <a:rPr lang="en-US" b="1" dirty="0" smtClean="0">
                <a:solidFill>
                  <a:srgbClr val="C00000"/>
                </a:solidFill>
                <a:latin typeface="+mj-lt"/>
              </a:rPr>
              <a:t>pile of plates</a:t>
            </a:r>
            <a:r>
              <a:rPr lang="en-US" dirty="0" smtClean="0">
                <a:solidFill>
                  <a:srgbClr val="C00000"/>
                </a:solidFill>
                <a:latin typeface="+mj-lt"/>
              </a:rPr>
              <a:t>. </a:t>
            </a:r>
          </a:p>
          <a:p>
            <a:pPr algn="just"/>
            <a:r>
              <a:rPr lang="en-US" dirty="0" smtClean="0">
                <a:solidFill>
                  <a:schemeClr val="accent1">
                    <a:lumMod val="50000"/>
                  </a:schemeClr>
                </a:solidFill>
                <a:latin typeface="+mj-lt"/>
              </a:rPr>
              <a:t>When unpolarized right is incident on the plates at Brewster angle, the transmitted light will be polarized and parallel to the plane of incidence.</a:t>
            </a:r>
          </a:p>
          <a:p>
            <a:pPr algn="just"/>
            <a:r>
              <a:rPr lang="en-US" dirty="0" smtClean="0">
                <a:solidFill>
                  <a:schemeClr val="accent5">
                    <a:lumMod val="50000"/>
                  </a:schemeClr>
                </a:solidFill>
                <a:latin typeface="+mj-lt"/>
              </a:rPr>
              <a:t>Drawback</a:t>
            </a:r>
            <a:r>
              <a:rPr lang="en-US" dirty="0" smtClean="0">
                <a:solidFill>
                  <a:srgbClr val="C00000"/>
                </a:solidFill>
                <a:latin typeface="+mj-lt"/>
              </a:rPr>
              <a:t>: The drawback of this method is good portion of light is lost in reflections.</a:t>
            </a:r>
            <a:endParaRPr lang="en-US" dirty="0">
              <a:solidFill>
                <a:srgbClr val="C00000"/>
              </a:solidFill>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4000" b="1" dirty="0" smtClean="0">
                <a:solidFill>
                  <a:srgbClr val="7030A0"/>
                </a:solidFill>
              </a:rPr>
              <a:t>Polarization by Scattering</a:t>
            </a:r>
            <a:r>
              <a:rPr lang="en-US" sz="4000" dirty="0" smtClean="0">
                <a:solidFill>
                  <a:srgbClr val="7030A0"/>
                </a:solidFill>
              </a:rPr>
              <a:t/>
            </a:r>
            <a:br>
              <a:rPr lang="en-US" sz="4000" dirty="0" smtClean="0">
                <a:solidFill>
                  <a:srgbClr val="7030A0"/>
                </a:solidFill>
              </a:rPr>
            </a:br>
            <a:endParaRPr lang="en-US" sz="4000" dirty="0">
              <a:solidFill>
                <a:srgbClr val="7030A0"/>
              </a:solidFill>
            </a:endParaRPr>
          </a:p>
        </p:txBody>
      </p:sp>
      <p:pic>
        <p:nvPicPr>
          <p:cNvPr id="4" name="Content Placeholder 3" descr="D:\Department\Assignment &amp; Question Bank\polarization\T2.jpg"/>
          <p:cNvPicPr>
            <a:picLocks noGrp="1"/>
          </p:cNvPicPr>
          <p:nvPr>
            <p:ph idx="1"/>
          </p:nvPr>
        </p:nvPicPr>
        <p:blipFill>
          <a:blip r:embed="rId2" cstate="print"/>
          <a:srcRect/>
          <a:stretch>
            <a:fillRect/>
          </a:stretch>
        </p:blipFill>
        <p:spPr bwMode="auto">
          <a:xfrm>
            <a:off x="1295400" y="1905001"/>
            <a:ext cx="6781800" cy="38488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lgn="just"/>
            <a:r>
              <a:rPr lang="en-US" dirty="0" smtClean="0">
                <a:solidFill>
                  <a:srgbClr val="C00000"/>
                </a:solidFill>
                <a:latin typeface="+mj-lt"/>
              </a:rPr>
              <a:t>If a narrow beam of natural light is incident on a transparent medium, contain a suspension of ultramicroscopic particles, the scattered light is partially polarized. </a:t>
            </a:r>
          </a:p>
          <a:p>
            <a:pPr algn="just"/>
            <a:r>
              <a:rPr lang="en-US" dirty="0" smtClean="0">
                <a:solidFill>
                  <a:schemeClr val="tx2"/>
                </a:solidFill>
                <a:latin typeface="+mj-lt"/>
              </a:rPr>
              <a:t>The degree of polarization depends on the angle of scattering. The beam scattered at 90</a:t>
            </a:r>
            <a:r>
              <a:rPr lang="en-US" baseline="30000" dirty="0" smtClean="0">
                <a:solidFill>
                  <a:schemeClr val="tx2"/>
                </a:solidFill>
                <a:latin typeface="+mj-lt"/>
              </a:rPr>
              <a:t>0</a:t>
            </a:r>
            <a:r>
              <a:rPr lang="en-US" dirty="0" smtClean="0">
                <a:solidFill>
                  <a:schemeClr val="tx2"/>
                </a:solidFill>
                <a:latin typeface="+mj-lt"/>
              </a:rPr>
              <a:t> with respect to the incident direction is linearly polarized</a:t>
            </a:r>
          </a:p>
          <a:p>
            <a:pPr algn="just"/>
            <a:endParaRPr lang="en-US"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143000"/>
            <a:ext cx="8229600" cy="5181600"/>
          </a:xfrm>
        </p:spPr>
        <p:txBody>
          <a:bodyPr/>
          <a:lstStyle/>
          <a:p>
            <a:pPr lvl="0" algn="just"/>
            <a:r>
              <a:rPr lang="en-US" dirty="0" smtClean="0">
                <a:solidFill>
                  <a:srgbClr val="C00000"/>
                </a:solidFill>
                <a:latin typeface="+mj-lt"/>
              </a:rPr>
              <a:t> </a:t>
            </a:r>
          </a:p>
          <a:p>
            <a:pPr lvl="0" algn="just"/>
            <a:r>
              <a:rPr lang="en-US" dirty="0" smtClean="0">
                <a:solidFill>
                  <a:srgbClr val="002060"/>
                </a:solidFill>
                <a:latin typeface="+mj-lt"/>
              </a:rPr>
              <a:t>Electromagnetic waves are transverse waves, so it is obvious that light waves are also transverse waves.</a:t>
            </a:r>
            <a:endParaRPr lang="en-US" dirty="0" smtClean="0">
              <a:solidFill>
                <a:srgbClr val="C00000"/>
              </a:solidFill>
              <a:latin typeface="+mj-lt"/>
            </a:endParaRPr>
          </a:p>
          <a:p>
            <a:pPr lvl="0" algn="just"/>
            <a:r>
              <a:rPr lang="en-US" dirty="0" smtClean="0">
                <a:solidFill>
                  <a:srgbClr val="C00000"/>
                </a:solidFill>
                <a:latin typeface="+mj-lt"/>
              </a:rPr>
              <a:t>Longitudinal waves are waves in which particles of medium oscillate along the direction of propagation of wave (e.g. sound wave).</a:t>
            </a:r>
          </a:p>
          <a:p>
            <a:pPr algn="just"/>
            <a:r>
              <a:rPr lang="en-US" dirty="0" smtClean="0">
                <a:solidFill>
                  <a:srgbClr val="002060"/>
                </a:solidFill>
                <a:latin typeface="+mj-lt"/>
              </a:rPr>
              <a:t>Transverse waves are waves in which particles of medium oscillate perpendicular to the direction of propagation of wave. (e.g. Electromagnetic waves.)</a:t>
            </a:r>
          </a:p>
          <a:p>
            <a:pPr lvl="0" algn="just"/>
            <a:r>
              <a:rPr lang="en-US" dirty="0" smtClean="0">
                <a:solidFill>
                  <a:srgbClr val="C00000"/>
                </a:solidFill>
                <a:latin typeface="+mj-lt"/>
              </a:rPr>
              <a:t>Polarization is possible in transverse wave</a:t>
            </a:r>
          </a:p>
          <a:p>
            <a:pPr lvl="0"/>
            <a:endParaRPr lang="en-US" dirty="0" smtClean="0">
              <a:solidFill>
                <a:srgbClr val="C00000"/>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C00000"/>
                </a:solidFill>
                <a:latin typeface="+mj-lt"/>
              </a:rPr>
              <a:t>Sun light scattered by air molecules is polarized. </a:t>
            </a:r>
          </a:p>
          <a:p>
            <a:pPr algn="just"/>
            <a:r>
              <a:rPr lang="en-US" dirty="0" smtClean="0">
                <a:solidFill>
                  <a:schemeClr val="accent1">
                    <a:lumMod val="50000"/>
                  </a:schemeClr>
                </a:solidFill>
                <a:latin typeface="+mj-lt"/>
              </a:rPr>
              <a:t>The maximum effect is observed on a clear day when the sun is near the horizon. </a:t>
            </a:r>
          </a:p>
          <a:p>
            <a:pPr algn="just"/>
            <a:r>
              <a:rPr lang="en-US" dirty="0" smtClean="0">
                <a:solidFill>
                  <a:srgbClr val="C00000"/>
                </a:solidFill>
                <a:latin typeface="+mj-lt"/>
              </a:rPr>
              <a:t>The light reaching on the ground from directly overhead is polarized to the extent of 70% to 80%.</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4000" b="1" dirty="0" smtClean="0">
                <a:solidFill>
                  <a:srgbClr val="FF0000"/>
                </a:solidFill>
              </a:rPr>
              <a:t>Polarization by Selective absorption</a:t>
            </a:r>
            <a:r>
              <a:rPr lang="en-US" sz="4000" dirty="0" smtClean="0">
                <a:solidFill>
                  <a:srgbClr val="FF0000"/>
                </a:solidFill>
              </a:rPr>
              <a:t/>
            </a:r>
            <a:br>
              <a:rPr lang="en-US" sz="4000" dirty="0" smtClean="0">
                <a:solidFill>
                  <a:srgbClr val="FF0000"/>
                </a:solidFill>
              </a:rPr>
            </a:br>
            <a:endParaRPr lang="en-US" sz="4000" dirty="0">
              <a:solidFill>
                <a:srgbClr val="FF0000"/>
              </a:solidFill>
            </a:endParaRPr>
          </a:p>
        </p:txBody>
      </p:sp>
      <p:sp>
        <p:nvSpPr>
          <p:cNvPr id="3" name="Content Placeholder 2"/>
          <p:cNvSpPr>
            <a:spLocks noGrp="1"/>
          </p:cNvSpPr>
          <p:nvPr>
            <p:ph idx="1"/>
          </p:nvPr>
        </p:nvSpPr>
        <p:spPr>
          <a:xfrm>
            <a:off x="457200" y="1447800"/>
            <a:ext cx="8229600" cy="4876800"/>
          </a:xfrm>
        </p:spPr>
        <p:txBody>
          <a:bodyPr>
            <a:normAutofit lnSpcReduction="10000"/>
          </a:bodyPr>
          <a:lstStyle/>
          <a:p>
            <a:pPr algn="just"/>
            <a:r>
              <a:rPr lang="en-US" dirty="0" smtClean="0">
                <a:solidFill>
                  <a:schemeClr val="tx2">
                    <a:lumMod val="50000"/>
                  </a:schemeClr>
                </a:solidFill>
                <a:latin typeface="+mj-lt"/>
              </a:rPr>
              <a:t>In 1815 </a:t>
            </a:r>
            <a:r>
              <a:rPr lang="en-US" dirty="0" err="1" smtClean="0">
                <a:solidFill>
                  <a:schemeClr val="tx2">
                    <a:lumMod val="50000"/>
                  </a:schemeClr>
                </a:solidFill>
                <a:latin typeface="+mj-lt"/>
              </a:rPr>
              <a:t>Biot</a:t>
            </a:r>
            <a:r>
              <a:rPr lang="en-US" dirty="0" smtClean="0">
                <a:solidFill>
                  <a:schemeClr val="tx2">
                    <a:lumMod val="50000"/>
                  </a:schemeClr>
                </a:solidFill>
                <a:latin typeface="+mj-lt"/>
              </a:rPr>
              <a:t> discovered that certain mineral crystal absorbs light selectively. </a:t>
            </a:r>
          </a:p>
          <a:p>
            <a:pPr algn="just"/>
            <a:r>
              <a:rPr lang="en-US" dirty="0" smtClean="0">
                <a:solidFill>
                  <a:srgbClr val="C00000"/>
                </a:solidFill>
                <a:latin typeface="+mj-lt"/>
              </a:rPr>
              <a:t>When natural light passes through a crystal such as tourmaline, it splits into two components which are polarized in mutually perpendicular places.</a:t>
            </a:r>
          </a:p>
          <a:p>
            <a:pPr algn="just"/>
            <a:r>
              <a:rPr lang="en-US" dirty="0" smtClean="0">
                <a:solidFill>
                  <a:schemeClr val="tx2"/>
                </a:solidFill>
                <a:latin typeface="+mj-lt"/>
              </a:rPr>
              <a:t>The crystal strongly absorbs light that is polarized in a direction parallel to a particular plane in the crystal but freely transmits the light component polarized in a perpendicular direction.</a:t>
            </a:r>
          </a:p>
          <a:p>
            <a:pPr algn="just"/>
            <a:r>
              <a:rPr lang="en-US" dirty="0" smtClean="0">
                <a:latin typeface="+mj-lt"/>
              </a:rPr>
              <a:t> </a:t>
            </a:r>
            <a:r>
              <a:rPr lang="en-US" dirty="0" smtClean="0">
                <a:solidFill>
                  <a:srgbClr val="C00000"/>
                </a:solidFill>
                <a:latin typeface="+mj-lt"/>
              </a:rPr>
              <a:t>This difference in the absorption for the rays is known as </a:t>
            </a:r>
            <a:r>
              <a:rPr lang="en-US" b="1" dirty="0" smtClean="0">
                <a:solidFill>
                  <a:srgbClr val="C00000"/>
                </a:solidFill>
                <a:latin typeface="+mj-lt"/>
              </a:rPr>
              <a:t>selective absorption or   dichroism.</a:t>
            </a:r>
            <a:endParaRPr lang="en-US" dirty="0" smtClean="0">
              <a:solidFill>
                <a:srgbClr val="C00000"/>
              </a:solidFill>
              <a:latin typeface="+mj-lt"/>
            </a:endParaRPr>
          </a:p>
          <a:p>
            <a:r>
              <a:rPr lang="en-US" dirty="0" smtClean="0"/>
              <a:t>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T3.jpg"/>
          <p:cNvPicPr>
            <a:picLocks noGrp="1"/>
          </p:cNvPicPr>
          <p:nvPr>
            <p:ph idx="1"/>
          </p:nvPr>
        </p:nvPicPr>
        <p:blipFill>
          <a:blip r:embed="rId2" cstate="print"/>
          <a:srcRect/>
          <a:stretch>
            <a:fillRect/>
          </a:stretch>
        </p:blipFill>
        <p:spPr bwMode="auto">
          <a:xfrm>
            <a:off x="1295400" y="1447801"/>
            <a:ext cx="6477000" cy="46489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pPr algn="just"/>
            <a:r>
              <a:rPr lang="en-US" dirty="0" smtClean="0">
                <a:solidFill>
                  <a:srgbClr val="C00000"/>
                </a:solidFill>
                <a:latin typeface="+mj-lt"/>
              </a:rPr>
              <a:t>The difference in absorption in different direction may be understood from the electron theory. </a:t>
            </a:r>
          </a:p>
          <a:p>
            <a:pPr algn="just"/>
            <a:r>
              <a:rPr lang="en-US" dirty="0" smtClean="0">
                <a:solidFill>
                  <a:schemeClr val="tx2">
                    <a:lumMod val="50000"/>
                  </a:schemeClr>
                </a:solidFill>
                <a:latin typeface="+mj-lt"/>
              </a:rPr>
              <a:t>When the frequency of incident light wave is close to natural frequency of the electron cloud, the light waves are absorbed strongly. </a:t>
            </a:r>
          </a:p>
          <a:p>
            <a:pPr algn="just"/>
            <a:r>
              <a:rPr lang="en-US" dirty="0" smtClean="0">
                <a:solidFill>
                  <a:srgbClr val="C00000"/>
                </a:solidFill>
                <a:latin typeface="+mj-lt"/>
              </a:rPr>
              <a:t>Crystals that exhibit selective absorption are </a:t>
            </a:r>
            <a:r>
              <a:rPr lang="en-US" b="1" dirty="0" smtClean="0">
                <a:solidFill>
                  <a:srgbClr val="C00000"/>
                </a:solidFill>
                <a:latin typeface="+mj-lt"/>
              </a:rPr>
              <a:t>anisotropic</a:t>
            </a:r>
            <a:r>
              <a:rPr lang="en-US" dirty="0" smtClean="0">
                <a:solidFill>
                  <a:srgbClr val="C00000"/>
                </a:solidFill>
                <a:latin typeface="+mj-lt"/>
              </a:rPr>
              <a:t>.</a:t>
            </a:r>
          </a:p>
          <a:p>
            <a:pPr algn="just"/>
            <a:r>
              <a:rPr lang="en-US" dirty="0" smtClean="0">
                <a:solidFill>
                  <a:schemeClr val="tx2">
                    <a:lumMod val="50000"/>
                  </a:schemeClr>
                </a:solidFill>
                <a:latin typeface="+mj-lt"/>
              </a:rPr>
              <a:t>The crystal splits the incident wave in to two waves. </a:t>
            </a:r>
          </a:p>
          <a:p>
            <a:pPr algn="just"/>
            <a:r>
              <a:rPr lang="en-US" dirty="0" smtClean="0">
                <a:solidFill>
                  <a:srgbClr val="7030A0"/>
                </a:solidFill>
                <a:latin typeface="+mj-lt"/>
              </a:rPr>
              <a:t>The component having its vibration perpendicular to the principal plane of the crystal gets absorbed. </a:t>
            </a:r>
          </a:p>
          <a:p>
            <a:pPr algn="just"/>
            <a:r>
              <a:rPr lang="en-US" dirty="0" smtClean="0">
                <a:solidFill>
                  <a:srgbClr val="C00000"/>
                </a:solidFill>
                <a:latin typeface="+mj-lt"/>
              </a:rPr>
              <a:t>The component with parallel vibrations is less absorbed and it is transmitted. The transmitted light is linearly polarized. </a:t>
            </a:r>
          </a:p>
          <a:p>
            <a:pPr algn="just"/>
            <a:r>
              <a:rPr lang="en-US" dirty="0" smtClean="0">
                <a:solidFill>
                  <a:srgbClr val="7030A0"/>
                </a:solidFill>
                <a:latin typeface="+mj-lt"/>
              </a:rPr>
              <a:t>The drawback of this method is that the crystal of bigger size cannot be grown.</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4000" b="1" dirty="0" smtClean="0"/>
              <a:t>Polarization by double refraction</a:t>
            </a:r>
            <a:r>
              <a:rPr lang="en-US" sz="4000" dirty="0" smtClean="0"/>
              <a:t/>
            </a:r>
            <a:br>
              <a:rPr lang="en-US" sz="4000" dirty="0" smtClean="0"/>
            </a:br>
            <a:endParaRPr lang="en-US" sz="4000" dirty="0"/>
          </a:p>
        </p:txBody>
      </p:sp>
      <p:sp>
        <p:nvSpPr>
          <p:cNvPr id="3" name="Content Placeholder 2"/>
          <p:cNvSpPr>
            <a:spLocks noGrp="1"/>
          </p:cNvSpPr>
          <p:nvPr>
            <p:ph idx="1"/>
          </p:nvPr>
        </p:nvSpPr>
        <p:spPr/>
        <p:txBody>
          <a:bodyPr/>
          <a:lstStyle/>
          <a:p>
            <a:pPr algn="just"/>
            <a:r>
              <a:rPr lang="en-US" dirty="0" smtClean="0">
                <a:solidFill>
                  <a:srgbClr val="C00000"/>
                </a:solidFill>
                <a:latin typeface="+mj-lt"/>
              </a:rPr>
              <a:t>This phenomenon was discovered by </a:t>
            </a:r>
            <a:r>
              <a:rPr lang="en-US" b="1" dirty="0" smtClean="0">
                <a:solidFill>
                  <a:srgbClr val="C00000"/>
                </a:solidFill>
                <a:latin typeface="+mj-lt"/>
              </a:rPr>
              <a:t>Erasmus </a:t>
            </a:r>
            <a:r>
              <a:rPr lang="en-US" b="1" dirty="0" err="1" smtClean="0">
                <a:solidFill>
                  <a:srgbClr val="C00000"/>
                </a:solidFill>
                <a:latin typeface="+mj-lt"/>
              </a:rPr>
              <a:t>Bartholinus</a:t>
            </a:r>
            <a:r>
              <a:rPr lang="en-US" b="1" dirty="0" smtClean="0">
                <a:solidFill>
                  <a:srgbClr val="C00000"/>
                </a:solidFill>
                <a:latin typeface="+mj-lt"/>
              </a:rPr>
              <a:t> </a:t>
            </a:r>
            <a:r>
              <a:rPr lang="en-US" dirty="0" smtClean="0">
                <a:solidFill>
                  <a:srgbClr val="C00000"/>
                </a:solidFill>
                <a:latin typeface="+mj-lt"/>
              </a:rPr>
              <a:t>in</a:t>
            </a:r>
            <a:r>
              <a:rPr lang="en-US" b="1" dirty="0" smtClean="0">
                <a:solidFill>
                  <a:srgbClr val="C00000"/>
                </a:solidFill>
                <a:latin typeface="+mj-lt"/>
              </a:rPr>
              <a:t> </a:t>
            </a:r>
            <a:r>
              <a:rPr lang="en-US" dirty="0" smtClean="0">
                <a:solidFill>
                  <a:srgbClr val="C00000"/>
                </a:solidFill>
                <a:latin typeface="+mj-lt"/>
              </a:rPr>
              <a:t>1969. </a:t>
            </a:r>
          </a:p>
          <a:p>
            <a:pPr algn="just"/>
            <a:r>
              <a:rPr lang="en-US" dirty="0" smtClean="0">
                <a:solidFill>
                  <a:schemeClr val="tx2"/>
                </a:solidFill>
                <a:latin typeface="+mj-lt"/>
              </a:rPr>
              <a:t>When light is incident on a calcite crystal, it splits into two refracted rays. </a:t>
            </a:r>
          </a:p>
          <a:p>
            <a:pPr algn="just"/>
            <a:r>
              <a:rPr lang="en-US" dirty="0" smtClean="0">
                <a:solidFill>
                  <a:srgbClr val="C00000"/>
                </a:solidFill>
                <a:latin typeface="+mj-lt"/>
              </a:rPr>
              <a:t>This phenomenon is called </a:t>
            </a:r>
            <a:r>
              <a:rPr lang="en-US" b="1" dirty="0" smtClean="0">
                <a:solidFill>
                  <a:srgbClr val="C00000"/>
                </a:solidFill>
                <a:latin typeface="+mj-lt"/>
              </a:rPr>
              <a:t>double refraction</a:t>
            </a:r>
            <a:r>
              <a:rPr lang="en-US" dirty="0" smtClean="0">
                <a:solidFill>
                  <a:srgbClr val="C00000"/>
                </a:solidFill>
                <a:latin typeface="+mj-lt"/>
              </a:rPr>
              <a:t> or </a:t>
            </a:r>
            <a:r>
              <a:rPr lang="en-US" b="1" dirty="0" smtClean="0">
                <a:solidFill>
                  <a:srgbClr val="C00000"/>
                </a:solidFill>
                <a:latin typeface="+mj-lt"/>
              </a:rPr>
              <a:t>birefringence</a:t>
            </a:r>
            <a:r>
              <a:rPr lang="en-US" dirty="0" smtClean="0">
                <a:solidFill>
                  <a:srgbClr val="C00000"/>
                </a:solidFill>
                <a:latin typeface="+mj-lt"/>
              </a:rPr>
              <a:t>. The crystal is called </a:t>
            </a:r>
            <a:r>
              <a:rPr lang="en-US" b="1" dirty="0" smtClean="0">
                <a:solidFill>
                  <a:srgbClr val="C00000"/>
                </a:solidFill>
                <a:latin typeface="+mj-lt"/>
              </a:rPr>
              <a:t>birefrigent.</a:t>
            </a:r>
            <a:endParaRPr lang="en-US" dirty="0" smtClean="0">
              <a:solidFill>
                <a:srgbClr val="C00000"/>
              </a:solidFill>
              <a:latin typeface="+mj-lt"/>
            </a:endParaRP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endParaRPr lang="en-US" dirty="0" smtClean="0"/>
          </a:p>
          <a:p>
            <a:endParaRPr lang="en-US" dirty="0" smtClean="0"/>
          </a:p>
          <a:p>
            <a:r>
              <a:rPr lang="en-US" dirty="0" smtClean="0">
                <a:solidFill>
                  <a:srgbClr val="C00000"/>
                </a:solidFill>
                <a:latin typeface="+mj-lt"/>
              </a:rPr>
              <a:t>The two rays produced in double refraction are linearly polarized in mutually perpendicular directions. </a:t>
            </a:r>
          </a:p>
          <a:p>
            <a:r>
              <a:rPr lang="en-US" dirty="0" smtClean="0">
                <a:solidFill>
                  <a:schemeClr val="tx2"/>
                </a:solidFill>
                <a:latin typeface="+mj-lt"/>
              </a:rPr>
              <a:t>The ray which obeys Snell's law of refraction is known as </a:t>
            </a:r>
            <a:r>
              <a:rPr lang="en-US" b="1" dirty="0" smtClean="0">
                <a:solidFill>
                  <a:schemeClr val="tx2"/>
                </a:solidFill>
                <a:latin typeface="+mj-lt"/>
              </a:rPr>
              <a:t>ordinary ray</a:t>
            </a:r>
            <a:r>
              <a:rPr lang="en-US" dirty="0" smtClean="0">
                <a:solidFill>
                  <a:schemeClr val="tx2"/>
                </a:solidFill>
                <a:latin typeface="+mj-lt"/>
              </a:rPr>
              <a:t> or </a:t>
            </a:r>
            <a:r>
              <a:rPr lang="en-US" b="1" dirty="0" smtClean="0">
                <a:solidFill>
                  <a:schemeClr val="tx2"/>
                </a:solidFill>
                <a:latin typeface="+mj-lt"/>
              </a:rPr>
              <a:t>o-ray</a:t>
            </a:r>
            <a:r>
              <a:rPr lang="en-US" dirty="0" smtClean="0">
                <a:solidFill>
                  <a:schemeClr val="tx2"/>
                </a:solidFill>
                <a:latin typeface="+mj-lt"/>
              </a:rPr>
              <a:t>. </a:t>
            </a:r>
          </a:p>
          <a:p>
            <a:r>
              <a:rPr lang="en-US" dirty="0" smtClean="0">
                <a:solidFill>
                  <a:srgbClr val="C00000"/>
                </a:solidFill>
                <a:latin typeface="+mj-lt"/>
              </a:rPr>
              <a:t>The other ray does not obey Snell's law is called </a:t>
            </a:r>
            <a:r>
              <a:rPr lang="en-US" b="1" dirty="0" smtClean="0">
                <a:solidFill>
                  <a:srgbClr val="C00000"/>
                </a:solidFill>
                <a:latin typeface="+mj-lt"/>
              </a:rPr>
              <a:t>extraordinary ray</a:t>
            </a:r>
            <a:r>
              <a:rPr lang="en-US" dirty="0" smtClean="0">
                <a:solidFill>
                  <a:srgbClr val="C00000"/>
                </a:solidFill>
                <a:latin typeface="+mj-lt"/>
              </a:rPr>
              <a:t> or </a:t>
            </a:r>
            <a:r>
              <a:rPr lang="en-US" b="1" dirty="0" smtClean="0">
                <a:solidFill>
                  <a:srgbClr val="C00000"/>
                </a:solidFill>
                <a:latin typeface="+mj-lt"/>
              </a:rPr>
              <a:t>e-ray</a:t>
            </a:r>
            <a:r>
              <a:rPr lang="en-US" dirty="0" smtClean="0">
                <a:solidFill>
                  <a:srgbClr val="C00000"/>
                </a:solidFill>
                <a:latin typeface="+mj-lt"/>
              </a:rPr>
              <a:t>.</a:t>
            </a:r>
          </a:p>
          <a:p>
            <a:endParaRPr lang="en-US" dirty="0"/>
          </a:p>
        </p:txBody>
      </p:sp>
      <p:pic>
        <p:nvPicPr>
          <p:cNvPr id="4" name="Picture 3" descr="D:\Department\Assignment &amp; Question Bank\polarization\05.jpg"/>
          <p:cNvPicPr/>
          <p:nvPr/>
        </p:nvPicPr>
        <p:blipFill>
          <a:blip r:embed="rId2" cstate="print"/>
          <a:srcRect/>
          <a:stretch>
            <a:fillRect/>
          </a:stretch>
        </p:blipFill>
        <p:spPr bwMode="auto">
          <a:xfrm>
            <a:off x="1676400" y="762000"/>
            <a:ext cx="5715000" cy="2743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24712"/>
          </a:xfrm>
        </p:spPr>
        <p:txBody>
          <a:bodyPr>
            <a:normAutofit fontScale="90000"/>
          </a:bodyPr>
          <a:lstStyle/>
          <a:p>
            <a:pPr lvl="0"/>
            <a:r>
              <a:rPr lang="en-US" sz="4400" b="1" dirty="0" smtClean="0">
                <a:solidFill>
                  <a:srgbClr val="FF0000"/>
                </a:solidFill>
              </a:rPr>
              <a:t>Polarizer and Analyzer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lgn="just">
              <a:buFont typeface="Wingdings" pitchFamily="2" charset="2"/>
              <a:buChar char="Ø"/>
            </a:pPr>
            <a:r>
              <a:rPr lang="en-US" b="1" dirty="0" smtClean="0">
                <a:solidFill>
                  <a:srgbClr val="7030A0"/>
                </a:solidFill>
                <a:latin typeface="+mj-lt"/>
              </a:rPr>
              <a:t>Polarizer:-</a:t>
            </a:r>
            <a:endParaRPr lang="en-US" dirty="0" smtClean="0">
              <a:solidFill>
                <a:srgbClr val="7030A0"/>
              </a:solidFill>
              <a:latin typeface="+mj-lt"/>
            </a:endParaRPr>
          </a:p>
          <a:p>
            <a:pPr algn="just"/>
            <a:r>
              <a:rPr lang="en-US" dirty="0" smtClean="0">
                <a:solidFill>
                  <a:schemeClr val="accent2">
                    <a:lumMod val="50000"/>
                  </a:schemeClr>
                </a:solidFill>
                <a:latin typeface="+mj-lt"/>
              </a:rPr>
              <a:t>It is an optical device that transforms unpolarized light into polarized light. If it produces linearly polarized light. It is called a </a:t>
            </a:r>
            <a:r>
              <a:rPr lang="en-US" b="1" dirty="0" smtClean="0">
                <a:solidFill>
                  <a:schemeClr val="accent2">
                    <a:lumMod val="50000"/>
                  </a:schemeClr>
                </a:solidFill>
                <a:latin typeface="+mj-lt"/>
              </a:rPr>
              <a:t>lineally Polarizer</a:t>
            </a:r>
            <a:r>
              <a:rPr lang="en-US" dirty="0" smtClean="0">
                <a:solidFill>
                  <a:schemeClr val="accent2">
                    <a:lumMod val="50000"/>
                  </a:schemeClr>
                </a:solidFill>
                <a:latin typeface="+mj-lt"/>
              </a:rPr>
              <a:t>.</a:t>
            </a:r>
          </a:p>
          <a:p>
            <a:pPr algn="just"/>
            <a:r>
              <a:rPr lang="en-US" dirty="0" smtClean="0">
                <a:solidFill>
                  <a:schemeClr val="accent6">
                    <a:lumMod val="50000"/>
                  </a:schemeClr>
                </a:solidFill>
                <a:latin typeface="+mj-lt"/>
              </a:rPr>
              <a:t>If natural light is incident on a linear polarizer, only that vibration which is parallel to the transmission axis is allowed to pass through the polarizer while the vibration that is in a perpendicular direction is totally blocked.</a:t>
            </a:r>
          </a:p>
          <a:p>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066800"/>
            <a:ext cx="8229600" cy="5257800"/>
          </a:xfrm>
        </p:spPr>
        <p:txBody>
          <a:bodyPr/>
          <a:lstStyle/>
          <a:p>
            <a:pPr lvl="0">
              <a:buFont typeface="Wingdings" pitchFamily="2" charset="2"/>
              <a:buChar char="Ø"/>
            </a:pPr>
            <a:r>
              <a:rPr lang="en-US" sz="3200" b="1" dirty="0" smtClean="0">
                <a:solidFill>
                  <a:srgbClr val="7030A0"/>
                </a:solidFill>
                <a:latin typeface="+mj-lt"/>
              </a:rPr>
              <a:t>Analyzer:-</a:t>
            </a:r>
            <a:endParaRPr lang="en-US" sz="3200" dirty="0" smtClean="0">
              <a:solidFill>
                <a:srgbClr val="7030A0"/>
              </a:solidFill>
              <a:latin typeface="+mj-lt"/>
            </a:endParaRPr>
          </a:p>
          <a:p>
            <a:r>
              <a:rPr lang="en-US" dirty="0" smtClean="0">
                <a:solidFill>
                  <a:srgbClr val="FF0000"/>
                </a:solidFill>
                <a:latin typeface="+mj-lt"/>
              </a:rPr>
              <a:t>Analyzer is a device, which is used to find whether the light is polarized or unpolarized.</a:t>
            </a:r>
          </a:p>
          <a:p>
            <a:r>
              <a:rPr lang="en-US" dirty="0" smtClean="0">
                <a:solidFill>
                  <a:schemeClr val="accent3">
                    <a:lumMod val="50000"/>
                  </a:schemeClr>
                </a:solidFill>
                <a:latin typeface="+mj-lt"/>
              </a:rPr>
              <a:t>Both polarizer and analyzer are fabricated in the same way and wave the same affect on the incident light.</a:t>
            </a:r>
          </a:p>
          <a:p>
            <a:endParaRPr lang="en-US" dirty="0"/>
          </a:p>
        </p:txBody>
      </p:sp>
      <p:pic>
        <p:nvPicPr>
          <p:cNvPr id="4" name="Picture 3" descr="D:\Department\Assignment &amp; Question Bank\polarization\06.jpg"/>
          <p:cNvPicPr/>
          <p:nvPr/>
        </p:nvPicPr>
        <p:blipFill>
          <a:blip r:embed="rId2" cstate="print"/>
          <a:srcRect/>
          <a:stretch>
            <a:fillRect/>
          </a:stretch>
        </p:blipFill>
        <p:spPr bwMode="auto">
          <a:xfrm>
            <a:off x="2209800" y="3581400"/>
            <a:ext cx="46482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48512"/>
          </a:xfrm>
        </p:spPr>
        <p:txBody>
          <a:bodyPr>
            <a:noAutofit/>
          </a:bodyPr>
          <a:lstStyle/>
          <a:p>
            <a:pPr lvl="0"/>
            <a:r>
              <a:rPr lang="en-US" sz="4000" b="1" dirty="0" smtClean="0">
                <a:solidFill>
                  <a:srgbClr val="FF0000"/>
                </a:solidFill>
              </a:rPr>
              <a:t>NICOL'S PRISM</a:t>
            </a:r>
            <a:r>
              <a:rPr lang="en-US" sz="4000" dirty="0" smtClean="0">
                <a:solidFill>
                  <a:srgbClr val="FF0000"/>
                </a:solidFill>
              </a:rPr>
              <a:t/>
            </a:r>
            <a:br>
              <a:rPr lang="en-US" sz="4000" dirty="0" smtClean="0">
                <a:solidFill>
                  <a:srgbClr val="FF0000"/>
                </a:solidFill>
              </a:rPr>
            </a:br>
            <a:endParaRPr lang="en-US" sz="4000" dirty="0">
              <a:solidFill>
                <a:srgbClr val="FF0000"/>
              </a:solidFill>
            </a:endParaRPr>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pPr algn="just"/>
            <a:r>
              <a:rPr lang="en-US" dirty="0" smtClean="0">
                <a:solidFill>
                  <a:srgbClr val="C00000"/>
                </a:solidFill>
                <a:latin typeface="+mj-lt"/>
              </a:rPr>
              <a:t>A Nicol prism is made from calcite crystal. </a:t>
            </a:r>
          </a:p>
          <a:p>
            <a:pPr algn="just"/>
            <a:r>
              <a:rPr lang="en-US" dirty="0" smtClean="0">
                <a:solidFill>
                  <a:schemeClr val="tx2"/>
                </a:solidFill>
                <a:latin typeface="+mj-lt"/>
              </a:rPr>
              <a:t>It was designed by </a:t>
            </a:r>
            <a:r>
              <a:rPr lang="en-US" b="1" dirty="0" smtClean="0">
                <a:solidFill>
                  <a:schemeClr val="tx2"/>
                </a:solidFill>
                <a:latin typeface="+mj-lt"/>
              </a:rPr>
              <a:t>William Nicol </a:t>
            </a:r>
            <a:r>
              <a:rPr lang="en-US" dirty="0" smtClean="0">
                <a:solidFill>
                  <a:schemeClr val="tx2"/>
                </a:solidFill>
                <a:latin typeface="+mj-lt"/>
              </a:rPr>
              <a:t>in 1820.</a:t>
            </a:r>
          </a:p>
          <a:p>
            <a:pPr algn="just"/>
            <a:r>
              <a:rPr lang="en-US" dirty="0" smtClean="0">
                <a:solidFill>
                  <a:srgbClr val="7030A0"/>
                </a:solidFill>
                <a:latin typeface="+mj-lt"/>
              </a:rPr>
              <a:t>A calcite crystal whose length is three times as its width </a:t>
            </a:r>
          </a:p>
          <a:p>
            <a:pPr algn="just"/>
            <a:r>
              <a:rPr lang="en-US" dirty="0" smtClean="0">
                <a:latin typeface="+mj-lt"/>
              </a:rPr>
              <a:t> </a:t>
            </a:r>
            <a:r>
              <a:rPr lang="en-US" dirty="0" smtClean="0">
                <a:solidFill>
                  <a:schemeClr val="accent4">
                    <a:lumMod val="50000"/>
                  </a:schemeClr>
                </a:solidFill>
                <a:latin typeface="+mj-lt"/>
              </a:rPr>
              <a:t>The end faces of this crystals are grounded in such a way that the angles in the principal section becomes 68</a:t>
            </a:r>
            <a:r>
              <a:rPr lang="en-US" baseline="30000" dirty="0" smtClean="0">
                <a:solidFill>
                  <a:schemeClr val="accent4">
                    <a:lumMod val="50000"/>
                  </a:schemeClr>
                </a:solidFill>
                <a:latin typeface="+mj-lt"/>
              </a:rPr>
              <a:t>0</a:t>
            </a:r>
            <a:r>
              <a:rPr lang="en-US" dirty="0" smtClean="0">
                <a:solidFill>
                  <a:schemeClr val="accent4">
                    <a:lumMod val="50000"/>
                  </a:schemeClr>
                </a:solidFill>
                <a:latin typeface="+mj-lt"/>
              </a:rPr>
              <a:t> and 112</a:t>
            </a:r>
            <a:r>
              <a:rPr lang="en-US" baseline="30000" dirty="0" smtClean="0">
                <a:solidFill>
                  <a:schemeClr val="accent4">
                    <a:lumMod val="50000"/>
                  </a:schemeClr>
                </a:solidFill>
                <a:latin typeface="+mj-lt"/>
              </a:rPr>
              <a:t>0</a:t>
            </a:r>
            <a:r>
              <a:rPr lang="en-US" dirty="0" smtClean="0">
                <a:solidFill>
                  <a:schemeClr val="accent4">
                    <a:lumMod val="50000"/>
                  </a:schemeClr>
                </a:solidFill>
                <a:latin typeface="+mj-lt"/>
              </a:rPr>
              <a:t> instead of 71</a:t>
            </a:r>
            <a:r>
              <a:rPr lang="en-US" baseline="30000" dirty="0" smtClean="0">
                <a:solidFill>
                  <a:schemeClr val="accent4">
                    <a:lumMod val="50000"/>
                  </a:schemeClr>
                </a:solidFill>
                <a:latin typeface="+mj-lt"/>
              </a:rPr>
              <a:t>0</a:t>
            </a:r>
            <a:r>
              <a:rPr lang="en-US" dirty="0" smtClean="0">
                <a:solidFill>
                  <a:schemeClr val="accent4">
                    <a:lumMod val="50000"/>
                  </a:schemeClr>
                </a:solidFill>
                <a:latin typeface="+mj-lt"/>
              </a:rPr>
              <a:t> and 109</a:t>
            </a:r>
            <a:r>
              <a:rPr lang="en-US" baseline="30000" dirty="0" smtClean="0">
                <a:solidFill>
                  <a:schemeClr val="accent4">
                    <a:lumMod val="50000"/>
                  </a:schemeClr>
                </a:solidFill>
                <a:latin typeface="+mj-lt"/>
              </a:rPr>
              <a:t>0</a:t>
            </a:r>
            <a:r>
              <a:rPr lang="en-US" dirty="0" smtClean="0">
                <a:solidFill>
                  <a:schemeClr val="accent4">
                    <a:lumMod val="50000"/>
                  </a:schemeClr>
                </a:solidFill>
                <a:latin typeface="+mj-lt"/>
              </a:rPr>
              <a:t> </a:t>
            </a:r>
          </a:p>
          <a:p>
            <a:pPr algn="just"/>
            <a:r>
              <a:rPr lang="en-US" dirty="0" smtClean="0">
                <a:solidFill>
                  <a:srgbClr val="C00000"/>
                </a:solidFill>
                <a:latin typeface="+mj-lt"/>
              </a:rPr>
              <a:t>The crystal is cut in two pieces by a plane perpendicular to the principal section as well as the new end faces. </a:t>
            </a:r>
          </a:p>
          <a:p>
            <a:pPr algn="just"/>
            <a:r>
              <a:rPr lang="en-US" dirty="0" smtClean="0">
                <a:solidFill>
                  <a:schemeClr val="tx2"/>
                </a:solidFill>
                <a:latin typeface="+mj-lt"/>
              </a:rPr>
              <a:t>The two parts of the crystal are then cemented together with Canada balsam. </a:t>
            </a:r>
          </a:p>
          <a:p>
            <a:pPr algn="just"/>
            <a:r>
              <a:rPr lang="en-US" dirty="0" smtClean="0">
                <a:solidFill>
                  <a:schemeClr val="accent4">
                    <a:lumMod val="50000"/>
                  </a:schemeClr>
                </a:solidFill>
                <a:latin typeface="+mj-lt"/>
              </a:rPr>
              <a:t>The refractive index of Canada balsam lies between the refractive indices for the ordinary and extra-ordinary rays for calcite.</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D:\Department\Assignment &amp; Question Bank\polarization\07.jpg"/>
          <p:cNvPicPr>
            <a:picLocks noGrp="1"/>
          </p:cNvPicPr>
          <p:nvPr>
            <p:ph idx="1"/>
          </p:nvPr>
        </p:nvPicPr>
        <p:blipFill>
          <a:blip r:embed="rId2" cstate="print"/>
          <a:srcRect/>
          <a:stretch>
            <a:fillRect/>
          </a:stretch>
        </p:blipFill>
        <p:spPr bwMode="auto">
          <a:xfrm>
            <a:off x="533400" y="1676400"/>
            <a:ext cx="8001000" cy="3886200"/>
          </a:xfrm>
          <a:prstGeom prst="rect">
            <a:avLst/>
          </a:prstGeom>
          <a:noFill/>
          <a:ln w="9525">
            <a:noFill/>
            <a:miter lim="800000"/>
            <a:headEnd/>
            <a:tailEnd/>
          </a:ln>
        </p:spPr>
      </p:pic>
      <p:sp>
        <p:nvSpPr>
          <p:cNvPr id="5" name="Rectangle 4"/>
          <p:cNvSpPr/>
          <p:nvPr/>
        </p:nvSpPr>
        <p:spPr>
          <a:xfrm>
            <a:off x="2590800" y="3962400"/>
            <a:ext cx="4127797" cy="2308324"/>
          </a:xfrm>
          <a:prstGeom prst="rect">
            <a:avLst/>
          </a:prstGeom>
        </p:spPr>
        <p:txBody>
          <a:bodyPr wrap="square">
            <a:sp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b="1" dirty="0" smtClean="0">
                <a:solidFill>
                  <a:srgbClr val="FF0000"/>
                </a:solidFill>
                <a:latin typeface="+mj-lt"/>
              </a:rPr>
              <a:t>(µ</a:t>
            </a:r>
            <a:r>
              <a:rPr lang="en-US" b="1" baseline="-25000" dirty="0" smtClean="0">
                <a:solidFill>
                  <a:srgbClr val="FF0000"/>
                </a:solidFill>
                <a:latin typeface="+mj-lt"/>
              </a:rPr>
              <a:t>0</a:t>
            </a:r>
            <a:r>
              <a:rPr lang="en-US" b="1" dirty="0" smtClean="0">
                <a:solidFill>
                  <a:srgbClr val="FF0000"/>
                </a:solidFill>
                <a:latin typeface="+mj-lt"/>
              </a:rPr>
              <a:t>=1.66, µ</a:t>
            </a:r>
            <a:r>
              <a:rPr lang="en-US" b="1" baseline="-25000" dirty="0" smtClean="0">
                <a:solidFill>
                  <a:srgbClr val="FF0000"/>
                </a:solidFill>
                <a:latin typeface="+mj-lt"/>
              </a:rPr>
              <a:t>e </a:t>
            </a:r>
            <a:r>
              <a:rPr lang="en-US" b="1" dirty="0" smtClean="0">
                <a:solidFill>
                  <a:srgbClr val="FF0000"/>
                </a:solidFill>
                <a:latin typeface="+mj-lt"/>
              </a:rPr>
              <a:t>=1.486 and µ</a:t>
            </a:r>
            <a:r>
              <a:rPr lang="en-US" b="1" baseline="-25000" dirty="0" smtClean="0">
                <a:solidFill>
                  <a:srgbClr val="FF0000"/>
                </a:solidFill>
                <a:latin typeface="+mj-lt"/>
              </a:rPr>
              <a:t>Canada balms =</a:t>
            </a:r>
            <a:r>
              <a:rPr lang="en-US" b="1" dirty="0" smtClean="0">
                <a:solidFill>
                  <a:srgbClr val="FF0000"/>
                </a:solidFill>
                <a:latin typeface="+mj-lt"/>
              </a:rPr>
              <a:t> 1.55)</a:t>
            </a:r>
            <a:endParaRPr lang="en-US" b="1" dirty="0">
              <a:solidFill>
                <a:srgbClr val="FF0000"/>
              </a:solidFill>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066800"/>
            <a:ext cx="8229600" cy="5257800"/>
          </a:xfrm>
        </p:spPr>
        <p:txBody>
          <a:bodyPr/>
          <a:lstStyle/>
          <a:p>
            <a:pPr lvl="0"/>
            <a:endParaRPr lang="en-US" b="1" dirty="0" smtClean="0">
              <a:solidFill>
                <a:srgbClr val="C00000"/>
              </a:solidFill>
              <a:latin typeface="+mj-lt"/>
            </a:endParaRPr>
          </a:p>
          <a:p>
            <a:r>
              <a:rPr lang="en-US" b="1" dirty="0" smtClean="0">
                <a:solidFill>
                  <a:srgbClr val="00B050"/>
                </a:solidFill>
                <a:latin typeface="+mj-lt"/>
              </a:rPr>
              <a:t>Unpolarized Light </a:t>
            </a:r>
            <a:r>
              <a:rPr lang="en-US" dirty="0" smtClean="0">
                <a:solidFill>
                  <a:srgbClr val="002060"/>
                </a:solidFill>
                <a:latin typeface="+mj-lt"/>
              </a:rPr>
              <a:t>is the light is which the planes of vibration are symmetrically distributed about the propagation direction of the wave.</a:t>
            </a:r>
          </a:p>
          <a:p>
            <a:pPr lvl="0"/>
            <a:endParaRPr lang="en-US" b="1" dirty="0" smtClean="0">
              <a:solidFill>
                <a:srgbClr val="C00000"/>
              </a:solidFill>
              <a:latin typeface="+mj-lt"/>
            </a:endParaRPr>
          </a:p>
          <a:p>
            <a:pPr lvl="0"/>
            <a:r>
              <a:rPr lang="en-US" b="1" dirty="0" smtClean="0">
                <a:solidFill>
                  <a:srgbClr val="C00000"/>
                </a:solidFill>
                <a:latin typeface="+mj-lt"/>
              </a:rPr>
              <a:t>Plane Polarized light </a:t>
            </a:r>
            <a:r>
              <a:rPr lang="en-US" dirty="0" smtClean="0">
                <a:solidFill>
                  <a:srgbClr val="C00000"/>
                </a:solidFill>
                <a:latin typeface="+mj-lt"/>
              </a:rPr>
              <a:t>is a wave in which the electric vector is everywhere confined to a single plane</a:t>
            </a:r>
            <a:r>
              <a:rPr lang="en-US" dirty="0" smtClean="0">
                <a:latin typeface="+mj-lt"/>
              </a:rPr>
              <a:t>.</a:t>
            </a:r>
          </a:p>
          <a:p>
            <a:pPr lvl="0"/>
            <a:endParaRPr lang="en-US" dirty="0" smtClean="0">
              <a:latin typeface="+mj-lt"/>
            </a:endParaRPr>
          </a:p>
          <a:p>
            <a:pPr lvl="0"/>
            <a:r>
              <a:rPr lang="en-US" b="1" dirty="0" smtClean="0">
                <a:solidFill>
                  <a:schemeClr val="tx2"/>
                </a:solidFill>
                <a:latin typeface="+mj-lt"/>
              </a:rPr>
              <a:t>A linearly polarized light </a:t>
            </a:r>
            <a:r>
              <a:rPr lang="en-US" dirty="0" smtClean="0">
                <a:solidFill>
                  <a:schemeClr val="tx2"/>
                </a:solidFill>
                <a:latin typeface="+mj-lt"/>
              </a:rPr>
              <a:t>wave is a wave in which the electric vector oscillates in a given constant orientation.</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Working of Nicol Prism as Polarizer and Analyzer</a:t>
            </a:r>
            <a:endParaRPr lang="en-US" sz="3600" dirty="0">
              <a:solidFill>
                <a:srgbClr val="C00000"/>
              </a:solidFill>
            </a:endParaRPr>
          </a:p>
        </p:txBody>
      </p:sp>
      <p:pic>
        <p:nvPicPr>
          <p:cNvPr id="4" name="Content Placeholder 3" descr="D:\Department\Assignment &amp; Question Bank\polarization\08.jpg"/>
          <p:cNvPicPr>
            <a:picLocks noGrp="1"/>
          </p:cNvPicPr>
          <p:nvPr>
            <p:ph idx="1"/>
          </p:nvPr>
        </p:nvPicPr>
        <p:blipFill>
          <a:blip r:embed="rId2" cstate="print"/>
          <a:srcRect/>
          <a:stretch>
            <a:fillRect/>
          </a:stretch>
        </p:blipFill>
        <p:spPr bwMode="auto">
          <a:xfrm>
            <a:off x="838200" y="1905000"/>
            <a:ext cx="69723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Polaroid Sheets</a:t>
            </a:r>
            <a:endParaRPr lang="en-US" sz="4000" dirty="0"/>
          </a:p>
        </p:txBody>
      </p:sp>
      <p:sp>
        <p:nvSpPr>
          <p:cNvPr id="3" name="Content Placeholder 2"/>
          <p:cNvSpPr>
            <a:spLocks noGrp="1"/>
          </p:cNvSpPr>
          <p:nvPr>
            <p:ph idx="1"/>
          </p:nvPr>
        </p:nvSpPr>
        <p:spPr/>
        <p:txBody>
          <a:bodyPr>
            <a:normAutofit lnSpcReduction="10000"/>
          </a:bodyPr>
          <a:lstStyle/>
          <a:p>
            <a:r>
              <a:rPr lang="en-US" dirty="0" smtClean="0">
                <a:solidFill>
                  <a:srgbClr val="002060"/>
                </a:solidFill>
                <a:latin typeface="+mj-lt"/>
              </a:rPr>
              <a:t>In 1928 </a:t>
            </a:r>
            <a:r>
              <a:rPr lang="en-US" b="1" dirty="0" smtClean="0">
                <a:solidFill>
                  <a:srgbClr val="002060"/>
                </a:solidFill>
                <a:latin typeface="+mj-lt"/>
              </a:rPr>
              <a:t>E.H. Laud </a:t>
            </a:r>
            <a:r>
              <a:rPr lang="en-US" dirty="0" smtClean="0">
                <a:solidFill>
                  <a:srgbClr val="002060"/>
                </a:solidFill>
                <a:latin typeface="+mj-lt"/>
              </a:rPr>
              <a:t>developed a method of aligning small crystal to obtain large polarizing sheets. </a:t>
            </a:r>
          </a:p>
          <a:p>
            <a:r>
              <a:rPr lang="en-US" dirty="0" smtClean="0">
                <a:solidFill>
                  <a:srgbClr val="002060"/>
                </a:solidFill>
                <a:latin typeface="+mj-lt"/>
              </a:rPr>
              <a:t>The sheets are called Polaroid sheets.</a:t>
            </a:r>
          </a:p>
          <a:p>
            <a:pPr>
              <a:buFont typeface="Wingdings" pitchFamily="2" charset="2"/>
              <a:buChar char="Ø"/>
            </a:pPr>
            <a:r>
              <a:rPr lang="en-US" b="1" dirty="0" smtClean="0">
                <a:solidFill>
                  <a:schemeClr val="accent4">
                    <a:lumMod val="50000"/>
                  </a:schemeClr>
                </a:solidFill>
                <a:latin typeface="+mj-lt"/>
              </a:rPr>
              <a:t>Constructions:-</a:t>
            </a:r>
            <a:endParaRPr lang="en-US" dirty="0" smtClean="0">
              <a:solidFill>
                <a:schemeClr val="accent4">
                  <a:lumMod val="50000"/>
                </a:schemeClr>
              </a:solidFill>
              <a:latin typeface="+mj-lt"/>
            </a:endParaRPr>
          </a:p>
          <a:p>
            <a:pPr lvl="0"/>
            <a:r>
              <a:rPr lang="en-US" dirty="0" smtClean="0">
                <a:solidFill>
                  <a:srgbClr val="C00000"/>
                </a:solidFill>
                <a:latin typeface="+mj-lt"/>
              </a:rPr>
              <a:t>A clear plastic sheet of long chain molecules of polyvinyl alcohol (PVA) is heated.</a:t>
            </a:r>
          </a:p>
          <a:p>
            <a:pPr lvl="0"/>
            <a:r>
              <a:rPr lang="en-US" dirty="0" smtClean="0">
                <a:solidFill>
                  <a:schemeClr val="accent1">
                    <a:lumMod val="75000"/>
                  </a:schemeClr>
                </a:solidFill>
                <a:latin typeface="+mj-lt"/>
              </a:rPr>
              <a:t>It is then stretched in a given direction to many times its original length.</a:t>
            </a:r>
          </a:p>
          <a:p>
            <a:pPr lvl="0"/>
            <a:r>
              <a:rPr lang="en-US" dirty="0" smtClean="0">
                <a:solidFill>
                  <a:srgbClr val="C00000"/>
                </a:solidFill>
                <a:latin typeface="+mj-lt"/>
              </a:rPr>
              <a:t>During this process, PVA molecules become aligned along the direction of stretching.</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dirty="0" smtClean="0">
                <a:solidFill>
                  <a:srgbClr val="C00000"/>
                </a:solidFill>
                <a:latin typeface="+mj-lt"/>
              </a:rPr>
              <a:t>The sheet is laminated to a rigid sheet of plastic.</a:t>
            </a:r>
          </a:p>
          <a:p>
            <a:pPr lvl="0" algn="just"/>
            <a:r>
              <a:rPr lang="en-US" dirty="0" smtClean="0">
                <a:solidFill>
                  <a:schemeClr val="tx2"/>
                </a:solidFill>
                <a:latin typeface="+mj-lt"/>
              </a:rPr>
              <a:t>It is then exposed to iodine vapour.</a:t>
            </a:r>
          </a:p>
          <a:p>
            <a:pPr lvl="0" algn="just"/>
            <a:r>
              <a:rPr lang="en-US" dirty="0" smtClean="0">
                <a:solidFill>
                  <a:srgbClr val="C00000"/>
                </a:solidFill>
                <a:latin typeface="+mj-lt"/>
              </a:rPr>
              <a:t>The iodine atoms attach themselves to the straight long chain of PVA molecules.</a:t>
            </a:r>
          </a:p>
          <a:p>
            <a:pPr lvl="0" algn="just"/>
            <a:r>
              <a:rPr lang="en-US" dirty="0" smtClean="0">
                <a:solidFill>
                  <a:schemeClr val="tx2"/>
                </a:solidFill>
                <a:latin typeface="+mj-lt"/>
              </a:rPr>
              <a:t>The conduction electrons associated with iodine can move along the chains.</a:t>
            </a:r>
          </a:p>
          <a:p>
            <a:pPr lvl="0" algn="just"/>
            <a:r>
              <a:rPr lang="en-US" dirty="0" smtClean="0">
                <a:solidFill>
                  <a:srgbClr val="C00000"/>
                </a:solidFill>
                <a:latin typeface="+mj-lt"/>
              </a:rPr>
              <a:t>A sheet fabricated according to this process is known as H-sheet.</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FF0000"/>
                </a:solidFill>
              </a:rPr>
              <a:t>Polaroid Sheets as Polarizer and Analyzer</a:t>
            </a:r>
            <a:endParaRPr lang="en-US" sz="3600" dirty="0">
              <a:solidFill>
                <a:srgbClr val="FF0000"/>
              </a:solidFill>
            </a:endParaRPr>
          </a:p>
        </p:txBody>
      </p:sp>
      <p:pic>
        <p:nvPicPr>
          <p:cNvPr id="4" name="Content Placeholder 3" descr="D:\Department\Assignment &amp; Question Bank\polarization\TEMP1.jpg"/>
          <p:cNvPicPr>
            <a:picLocks noGrp="1"/>
          </p:cNvPicPr>
          <p:nvPr>
            <p:ph idx="1"/>
          </p:nvPr>
        </p:nvPicPr>
        <p:blipFill>
          <a:blip r:embed="rId2" cstate="print"/>
          <a:srcRect/>
          <a:stretch>
            <a:fillRect/>
          </a:stretch>
        </p:blipFill>
        <p:spPr bwMode="auto">
          <a:xfrm>
            <a:off x="1447800" y="1935163"/>
            <a:ext cx="6324600" cy="4389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solidFill>
                  <a:srgbClr val="C00000"/>
                </a:solidFill>
                <a:latin typeface="+mj-lt"/>
              </a:rPr>
              <a:t>Fig (a) - transmission axis of the analyzer  A is parallel to polarizer P so light passes through the analyzer.</a:t>
            </a:r>
          </a:p>
          <a:p>
            <a:pPr lvl="0">
              <a:buNone/>
            </a:pPr>
            <a:endParaRPr lang="en-US" dirty="0" smtClean="0">
              <a:solidFill>
                <a:srgbClr val="C00000"/>
              </a:solidFill>
              <a:latin typeface="+mj-lt"/>
            </a:endParaRPr>
          </a:p>
          <a:p>
            <a:pPr lvl="0"/>
            <a:r>
              <a:rPr lang="en-US" dirty="0" smtClean="0">
                <a:solidFill>
                  <a:srgbClr val="002060"/>
                </a:solidFill>
                <a:latin typeface="+mj-lt"/>
              </a:rPr>
              <a:t>Fig (b) Transmission axis is at angle </a:t>
            </a:r>
            <a:r>
              <a:rPr lang="el-GR" dirty="0" smtClean="0">
                <a:solidFill>
                  <a:srgbClr val="002060"/>
                </a:solidFill>
                <a:latin typeface="+mj-lt"/>
              </a:rPr>
              <a:t>θ</a:t>
            </a:r>
            <a:r>
              <a:rPr lang="en-US" dirty="0" smtClean="0">
                <a:solidFill>
                  <a:srgbClr val="002060"/>
                </a:solidFill>
                <a:latin typeface="+mj-lt"/>
              </a:rPr>
              <a:t> so light partially transmitted.</a:t>
            </a:r>
          </a:p>
          <a:p>
            <a:pPr lvl="0"/>
            <a:endParaRPr lang="en-US" dirty="0" smtClean="0">
              <a:solidFill>
                <a:srgbClr val="C00000"/>
              </a:solidFill>
              <a:latin typeface="+mj-lt"/>
            </a:endParaRPr>
          </a:p>
          <a:p>
            <a:pPr lvl="0"/>
            <a:r>
              <a:rPr lang="en-US" dirty="0" smtClean="0">
                <a:solidFill>
                  <a:srgbClr val="C00000"/>
                </a:solidFill>
                <a:latin typeface="+mj-lt"/>
              </a:rPr>
              <a:t>Fig(c) When the axes are perpendicular to each other, no light is transmitted.</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dirty="0" smtClean="0">
                <a:solidFill>
                  <a:srgbClr val="C00000"/>
                </a:solidFill>
              </a:rPr>
              <a:t>Working</a:t>
            </a:r>
            <a:endParaRPr lang="en-US" dirty="0"/>
          </a:p>
        </p:txBody>
      </p:sp>
      <p:sp>
        <p:nvSpPr>
          <p:cNvPr id="3" name="Content Placeholder 2"/>
          <p:cNvSpPr>
            <a:spLocks noGrp="1"/>
          </p:cNvSpPr>
          <p:nvPr>
            <p:ph idx="1"/>
          </p:nvPr>
        </p:nvSpPr>
        <p:spPr/>
        <p:txBody>
          <a:bodyPr/>
          <a:lstStyle/>
          <a:p>
            <a:pPr lvl="0" algn="just"/>
            <a:r>
              <a:rPr lang="en-US" dirty="0" smtClean="0">
                <a:solidFill>
                  <a:schemeClr val="tx2">
                    <a:lumMod val="50000"/>
                  </a:schemeClr>
                </a:solidFill>
                <a:latin typeface="+mj-lt"/>
              </a:rPr>
              <a:t>When natural light is incident on the sheet, the component that is parallel to the chains of iodine atoms induces current in the conducting chains and is therefore strongly absorbed.</a:t>
            </a:r>
          </a:p>
          <a:p>
            <a:pPr lvl="0" algn="just"/>
            <a:r>
              <a:rPr lang="en-US" dirty="0" smtClean="0">
                <a:solidFill>
                  <a:srgbClr val="C00000"/>
                </a:solidFill>
                <a:latin typeface="+mj-lt"/>
              </a:rPr>
              <a:t>Thus the transmitted light contains only the component that is perpendicular to the direction of molecular chains.</a:t>
            </a:r>
          </a:p>
          <a:p>
            <a:pPr lvl="0" algn="just"/>
            <a:r>
              <a:rPr lang="en-US" dirty="0" smtClean="0">
                <a:solidFill>
                  <a:schemeClr val="accent4">
                    <a:lumMod val="50000"/>
                  </a:schemeClr>
                </a:solidFill>
                <a:latin typeface="+mj-lt"/>
              </a:rPr>
              <a:t>The direction of E-vector in the transmitted beam corresponds to the transmission axis of the Polaroid sheet.</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dirty="0" smtClean="0">
                <a:solidFill>
                  <a:srgbClr val="FF0000"/>
                </a:solidFill>
                <a:latin typeface="+mj-lt"/>
              </a:rPr>
              <a:t>These sheets are expensive and can be made in large sizes.</a:t>
            </a:r>
          </a:p>
          <a:p>
            <a:pPr lvl="0" algn="just"/>
            <a:r>
              <a:rPr lang="en-US" dirty="0" smtClean="0">
                <a:solidFill>
                  <a:schemeClr val="tx2"/>
                </a:solidFill>
                <a:latin typeface="+mj-lt"/>
              </a:rPr>
              <a:t>They are widely used in sunglasses, camera filters etc. to eliminate the unwanted glare from objects.</a:t>
            </a:r>
          </a:p>
          <a:p>
            <a:pPr lvl="0" algn="just"/>
            <a:r>
              <a:rPr lang="en-US" dirty="0" smtClean="0">
                <a:solidFill>
                  <a:srgbClr val="FF0000"/>
                </a:solidFill>
                <a:latin typeface="+mj-lt"/>
              </a:rPr>
              <a:t>They can be used as polarizer and analyzer.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00000"/>
                </a:solidFill>
              </a:rPr>
              <a:t>Effect of Polarizer on Natural light:</a:t>
            </a:r>
            <a:endParaRPr lang="en-US" sz="4000" dirty="0">
              <a:solidFill>
                <a:srgbClr val="C00000"/>
              </a:solidFill>
            </a:endParaRPr>
          </a:p>
        </p:txBody>
      </p:sp>
      <p:sp>
        <p:nvSpPr>
          <p:cNvPr id="3" name="Content Placeholder 2"/>
          <p:cNvSpPr>
            <a:spLocks noGrp="1"/>
          </p:cNvSpPr>
          <p:nvPr>
            <p:ph idx="1"/>
          </p:nvPr>
        </p:nvSpPr>
        <p:spPr/>
        <p:txBody>
          <a:bodyPr/>
          <a:lstStyle/>
          <a:p>
            <a:pPr algn="just"/>
            <a:r>
              <a:rPr lang="en-US" dirty="0" smtClean="0">
                <a:solidFill>
                  <a:schemeClr val="tx2"/>
                </a:solidFill>
                <a:latin typeface="+mj-lt"/>
              </a:rPr>
              <a:t>When unpolarized light passes through a polarizer, the intensity of the transmitted light will be exactly half that of the incident light. </a:t>
            </a:r>
            <a:r>
              <a:rPr lang="en-US" dirty="0" smtClean="0"/>
              <a:t> </a:t>
            </a:r>
          </a:p>
          <a:p>
            <a:endParaRPr lang="en-US" dirty="0"/>
          </a:p>
        </p:txBody>
      </p:sp>
      <p:pic>
        <p:nvPicPr>
          <p:cNvPr id="4" name="Picture 3" descr="D:\Department\Assignment &amp; Question Bank\polarization\TEMP2.jpg"/>
          <p:cNvPicPr/>
          <p:nvPr/>
        </p:nvPicPr>
        <p:blipFill>
          <a:blip r:embed="rId2" cstate="print"/>
          <a:srcRect/>
          <a:stretch>
            <a:fillRect/>
          </a:stretch>
        </p:blipFill>
        <p:spPr bwMode="auto">
          <a:xfrm>
            <a:off x="2362200" y="3276600"/>
            <a:ext cx="44196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95400"/>
            <a:ext cx="8229600" cy="5029200"/>
          </a:xfrm>
        </p:spPr>
        <p:txBody>
          <a:bodyPr/>
          <a:lstStyle/>
          <a:p>
            <a:r>
              <a:rPr lang="en-US" dirty="0" smtClean="0">
                <a:solidFill>
                  <a:srgbClr val="C00000"/>
                </a:solidFill>
                <a:latin typeface="+mj-lt"/>
              </a:rPr>
              <a:t>Let E</a:t>
            </a:r>
            <a:r>
              <a:rPr lang="en-US" baseline="-25000" dirty="0" smtClean="0">
                <a:solidFill>
                  <a:srgbClr val="C00000"/>
                </a:solidFill>
                <a:latin typeface="+mj-lt"/>
              </a:rPr>
              <a:t>0</a:t>
            </a:r>
            <a:r>
              <a:rPr lang="en-US" dirty="0" smtClean="0">
                <a:solidFill>
                  <a:srgbClr val="C00000"/>
                </a:solidFill>
                <a:latin typeface="+mj-lt"/>
              </a:rPr>
              <a:t> is the amplitude of vibration of the unpolarized light incident on the polarizer.</a:t>
            </a:r>
          </a:p>
          <a:p>
            <a:r>
              <a:rPr lang="en-US" dirty="0" smtClean="0">
                <a:solidFill>
                  <a:schemeClr val="accent1">
                    <a:lumMod val="50000"/>
                  </a:schemeClr>
                </a:solidFill>
                <a:latin typeface="+mj-lt"/>
              </a:rPr>
              <a:t>Let E</a:t>
            </a:r>
            <a:r>
              <a:rPr lang="en-US" baseline="-25000" dirty="0" smtClean="0">
                <a:solidFill>
                  <a:schemeClr val="accent1">
                    <a:lumMod val="50000"/>
                  </a:schemeClr>
                </a:solidFill>
                <a:latin typeface="+mj-lt"/>
              </a:rPr>
              <a:t>0</a:t>
            </a:r>
            <a:r>
              <a:rPr lang="en-US" dirty="0" smtClean="0">
                <a:solidFill>
                  <a:schemeClr val="accent1">
                    <a:lumMod val="50000"/>
                  </a:schemeClr>
                </a:solidFill>
                <a:latin typeface="+mj-lt"/>
              </a:rPr>
              <a:t> makes an angle     with the transmission axis of the polarizer.</a:t>
            </a:r>
          </a:p>
          <a:p>
            <a:r>
              <a:rPr lang="en-US" dirty="0" smtClean="0">
                <a:solidFill>
                  <a:srgbClr val="C00000"/>
                </a:solidFill>
                <a:latin typeface="+mj-lt"/>
              </a:rPr>
              <a:t>Here E</a:t>
            </a:r>
            <a:r>
              <a:rPr lang="en-US" baseline="-25000" dirty="0" smtClean="0">
                <a:solidFill>
                  <a:srgbClr val="C00000"/>
                </a:solidFill>
                <a:latin typeface="+mj-lt"/>
              </a:rPr>
              <a:t>0</a:t>
            </a:r>
            <a:r>
              <a:rPr lang="en-US" dirty="0" smtClean="0">
                <a:solidFill>
                  <a:srgbClr val="C00000"/>
                </a:solidFill>
                <a:latin typeface="+mj-lt"/>
              </a:rPr>
              <a:t> may be resolved into two components E</a:t>
            </a:r>
            <a:r>
              <a:rPr lang="en-US" baseline="-25000" dirty="0" smtClean="0">
                <a:solidFill>
                  <a:srgbClr val="C00000"/>
                </a:solidFill>
                <a:latin typeface="+mj-lt"/>
              </a:rPr>
              <a:t>x</a:t>
            </a:r>
            <a:r>
              <a:rPr lang="en-US" dirty="0" smtClean="0">
                <a:solidFill>
                  <a:srgbClr val="C00000"/>
                </a:solidFill>
                <a:latin typeface="+mj-lt"/>
              </a:rPr>
              <a:t> and </a:t>
            </a:r>
            <a:r>
              <a:rPr lang="en-US" dirty="0" err="1" smtClean="0">
                <a:solidFill>
                  <a:srgbClr val="C00000"/>
                </a:solidFill>
                <a:latin typeface="+mj-lt"/>
              </a:rPr>
              <a:t>E</a:t>
            </a:r>
            <a:r>
              <a:rPr lang="en-US" baseline="-25000" dirty="0" err="1" smtClean="0">
                <a:solidFill>
                  <a:srgbClr val="C00000"/>
                </a:solidFill>
                <a:latin typeface="+mj-lt"/>
              </a:rPr>
              <a:t>y</a:t>
            </a:r>
            <a:r>
              <a:rPr lang="en-US" dirty="0" smtClean="0">
                <a:solidFill>
                  <a:srgbClr val="C00000"/>
                </a:solidFill>
                <a:latin typeface="+mj-lt"/>
              </a:rPr>
              <a:t> </a:t>
            </a:r>
          </a:p>
          <a:p>
            <a:r>
              <a:rPr lang="en-US" dirty="0" smtClean="0">
                <a:solidFill>
                  <a:schemeClr val="accent1">
                    <a:lumMod val="50000"/>
                  </a:schemeClr>
                </a:solidFill>
                <a:latin typeface="+mj-lt"/>
              </a:rPr>
              <a:t>The polarizer blocks the component </a:t>
            </a:r>
            <a:r>
              <a:rPr lang="en-US" b="1" dirty="0" smtClean="0">
                <a:solidFill>
                  <a:schemeClr val="accent1">
                    <a:lumMod val="50000"/>
                  </a:schemeClr>
                </a:solidFill>
                <a:latin typeface="+mj-lt"/>
              </a:rPr>
              <a:t>E</a:t>
            </a:r>
            <a:r>
              <a:rPr lang="en-US" b="1" baseline="-25000" dirty="0" smtClean="0">
                <a:solidFill>
                  <a:schemeClr val="accent1">
                    <a:lumMod val="50000"/>
                  </a:schemeClr>
                </a:solidFill>
                <a:latin typeface="+mj-lt"/>
              </a:rPr>
              <a:t>x</a:t>
            </a:r>
            <a:r>
              <a:rPr lang="en-US" dirty="0" smtClean="0">
                <a:solidFill>
                  <a:schemeClr val="accent1">
                    <a:lumMod val="50000"/>
                  </a:schemeClr>
                </a:solidFill>
                <a:latin typeface="+mj-lt"/>
              </a:rPr>
              <a:t> and transmits the component </a:t>
            </a:r>
            <a:r>
              <a:rPr lang="en-US" b="1" dirty="0" err="1" smtClean="0">
                <a:solidFill>
                  <a:schemeClr val="accent1">
                    <a:lumMod val="50000"/>
                  </a:schemeClr>
                </a:solidFill>
                <a:latin typeface="+mj-lt"/>
              </a:rPr>
              <a:t>E</a:t>
            </a:r>
            <a:r>
              <a:rPr lang="en-US" b="1" baseline="-25000" dirty="0" err="1" smtClean="0">
                <a:solidFill>
                  <a:schemeClr val="accent1">
                    <a:lumMod val="50000"/>
                  </a:schemeClr>
                </a:solidFill>
                <a:latin typeface="+mj-lt"/>
              </a:rPr>
              <a:t>y</a:t>
            </a:r>
            <a:r>
              <a:rPr lang="en-US" dirty="0" smtClean="0">
                <a:solidFill>
                  <a:schemeClr val="accent1">
                    <a:lumMod val="50000"/>
                  </a:schemeClr>
                </a:solidFill>
                <a:latin typeface="+mj-lt"/>
              </a:rPr>
              <a:t>.</a:t>
            </a:r>
          </a:p>
          <a:p>
            <a:r>
              <a:rPr lang="en-US" dirty="0" smtClean="0">
                <a:solidFill>
                  <a:srgbClr val="C00000"/>
                </a:solidFill>
                <a:latin typeface="+mj-lt"/>
              </a:rPr>
              <a:t>The intensity of the transmitted light  </a:t>
            </a:r>
          </a:p>
          <a:p>
            <a:endParaRPr lang="en-US" dirty="0">
              <a:solidFill>
                <a:srgbClr val="C00000"/>
              </a:solidFill>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270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810000" y="2209800"/>
            <a:ext cx="228600" cy="514350"/>
          </a:xfrm>
          <a:prstGeom prst="rect">
            <a:avLst/>
          </a:prstGeom>
          <a:noFill/>
        </p:spPr>
      </p:pic>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270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00400" y="5105400"/>
            <a:ext cx="1704975" cy="400050"/>
          </a:xfrm>
          <a:prstGeom prst="rect">
            <a:avLst/>
          </a:prstGeom>
          <a:noFill/>
        </p:spPr>
      </p:pic>
      <p:sp>
        <p:nvSpPr>
          <p:cNvPr id="727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270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352800" y="5638800"/>
            <a:ext cx="1571625" cy="371475"/>
          </a:xfrm>
          <a:prstGeom prst="rect">
            <a:avLst/>
          </a:prstGeo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524000"/>
            <a:ext cx="8229600" cy="4800600"/>
          </a:xfrm>
        </p:spPr>
        <p:txBody>
          <a:bodyPr/>
          <a:lstStyle/>
          <a:p>
            <a:pPr algn="ctr">
              <a:buNone/>
            </a:pPr>
            <a:r>
              <a:rPr lang="en-US" dirty="0" smtClean="0">
                <a:solidFill>
                  <a:srgbClr val="C00000"/>
                </a:solidFill>
                <a:latin typeface="+mj-lt"/>
              </a:rPr>
              <a:t>Intensity     (Amplitude)</a:t>
            </a:r>
            <a:r>
              <a:rPr lang="en-US" baseline="30000" dirty="0" smtClean="0">
                <a:solidFill>
                  <a:srgbClr val="C00000"/>
                </a:solidFill>
                <a:latin typeface="+mj-lt"/>
              </a:rPr>
              <a:t>2</a:t>
            </a:r>
            <a:endParaRPr lang="en-US" dirty="0" smtClean="0">
              <a:solidFill>
                <a:srgbClr val="C00000"/>
              </a:solidFill>
              <a:latin typeface="+mj-lt"/>
            </a:endParaRPr>
          </a:p>
          <a:p>
            <a:endParaRPr lang="en-US" dirty="0" smtClean="0"/>
          </a:p>
          <a:p>
            <a:endParaRPr lang="en-US" dirty="0" smtClean="0"/>
          </a:p>
          <a:p>
            <a:r>
              <a:rPr lang="en-US" dirty="0" smtClean="0">
                <a:solidFill>
                  <a:srgbClr val="C00000"/>
                </a:solidFill>
                <a:latin typeface="+mj-lt"/>
              </a:rPr>
              <a:t>Now, the value      is from 0 to 2π because unpolarized light has all possible vibrations.</a:t>
            </a:r>
          </a:p>
          <a:p>
            <a:endParaRPr lang="en-US" dirty="0"/>
          </a:p>
        </p:txBody>
      </p:sp>
      <p:sp>
        <p:nvSpPr>
          <p:cNvPr id="798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7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00400" y="2362200"/>
            <a:ext cx="2074985" cy="457200"/>
          </a:xfrm>
          <a:prstGeom prst="rect">
            <a:avLst/>
          </a:prstGeom>
          <a:noFill/>
        </p:spPr>
      </p:pic>
      <p:sp>
        <p:nvSpPr>
          <p:cNvPr id="798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7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191000" y="1600200"/>
            <a:ext cx="201083" cy="381000"/>
          </a:xfrm>
          <a:prstGeom prst="rect">
            <a:avLst/>
          </a:prstGeom>
          <a:noFill/>
        </p:spPr>
      </p:pic>
      <p:sp>
        <p:nvSpPr>
          <p:cNvPr id="798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77"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895600" y="2971800"/>
            <a:ext cx="228600" cy="514350"/>
          </a:xfrm>
          <a:prstGeom prst="rect">
            <a:avLst/>
          </a:prstGeom>
          <a:noFill/>
        </p:spPr>
      </p:pic>
      <p:sp>
        <p:nvSpPr>
          <p:cNvPr id="798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79"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590800" y="3962400"/>
            <a:ext cx="1981200" cy="457200"/>
          </a:xfrm>
          <a:prstGeom prst="rect">
            <a:avLst/>
          </a:prstGeom>
          <a:noFill/>
        </p:spPr>
      </p:pic>
      <p:sp>
        <p:nvSpPr>
          <p:cNvPr id="798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81"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743200" y="4572000"/>
            <a:ext cx="2699657" cy="838200"/>
          </a:xfrm>
          <a:prstGeom prst="rect">
            <a:avLst/>
          </a:prstGeom>
          <a:noFill/>
        </p:spPr>
      </p:pic>
      <p:sp>
        <p:nvSpPr>
          <p:cNvPr id="798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83" name="Picture 11"/>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2667000" y="5410200"/>
            <a:ext cx="2968028" cy="1066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fontScale="90000"/>
          </a:bodyPr>
          <a:lstStyle/>
          <a:p>
            <a:pPr lvl="0"/>
            <a:r>
              <a:rPr lang="en-US" sz="4400" b="1" dirty="0" smtClean="0"/>
              <a:t>Production of Linearly Polarized Light:</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953000"/>
          </a:xfrm>
        </p:spPr>
        <p:txBody>
          <a:bodyPr>
            <a:normAutofit lnSpcReduction="10000"/>
          </a:bodyPr>
          <a:lstStyle/>
          <a:p>
            <a:pPr>
              <a:buFont typeface="Wingdings" pitchFamily="2" charset="2"/>
              <a:buChar char="Ø"/>
            </a:pPr>
            <a:r>
              <a:rPr lang="en-US" dirty="0" smtClean="0">
                <a:solidFill>
                  <a:srgbClr val="002060"/>
                </a:solidFill>
                <a:latin typeface="+mj-lt"/>
              </a:rPr>
              <a:t>Methods for producing Linearly polarized light :</a:t>
            </a:r>
          </a:p>
          <a:p>
            <a:pPr marL="514350" lvl="0" indent="-514350">
              <a:buFont typeface="+mj-lt"/>
              <a:buAutoNum type="arabicPeriod"/>
            </a:pPr>
            <a:r>
              <a:rPr lang="en-US" dirty="0" smtClean="0">
                <a:solidFill>
                  <a:srgbClr val="C00000"/>
                </a:solidFill>
                <a:latin typeface="+mj-lt"/>
              </a:rPr>
              <a:t>Reflection</a:t>
            </a:r>
          </a:p>
          <a:p>
            <a:pPr marL="514350" lvl="0" indent="-514350">
              <a:buFont typeface="+mj-lt"/>
              <a:buAutoNum type="arabicPeriod"/>
            </a:pPr>
            <a:r>
              <a:rPr lang="en-US" dirty="0" smtClean="0">
                <a:solidFill>
                  <a:srgbClr val="C00000"/>
                </a:solidFill>
                <a:latin typeface="+mj-lt"/>
              </a:rPr>
              <a:t>Refraction</a:t>
            </a:r>
          </a:p>
          <a:p>
            <a:pPr marL="514350" lvl="0" indent="-514350">
              <a:buFont typeface="+mj-lt"/>
              <a:buAutoNum type="arabicPeriod"/>
            </a:pPr>
            <a:r>
              <a:rPr lang="en-US" dirty="0" smtClean="0">
                <a:solidFill>
                  <a:srgbClr val="C00000"/>
                </a:solidFill>
                <a:latin typeface="+mj-lt"/>
              </a:rPr>
              <a:t>Scattering</a:t>
            </a:r>
          </a:p>
          <a:p>
            <a:pPr marL="514350" lvl="0" indent="-514350">
              <a:buFont typeface="+mj-lt"/>
              <a:buAutoNum type="arabicPeriod"/>
            </a:pPr>
            <a:r>
              <a:rPr lang="en-US" dirty="0" smtClean="0">
                <a:solidFill>
                  <a:srgbClr val="C00000"/>
                </a:solidFill>
                <a:latin typeface="+mj-lt"/>
              </a:rPr>
              <a:t>Selective absorption</a:t>
            </a:r>
          </a:p>
          <a:p>
            <a:pPr marL="514350" lvl="0" indent="-514350">
              <a:buFont typeface="+mj-lt"/>
              <a:buAutoNum type="arabicPeriod"/>
            </a:pPr>
            <a:r>
              <a:rPr lang="en-US" dirty="0" smtClean="0">
                <a:solidFill>
                  <a:srgbClr val="C00000"/>
                </a:solidFill>
                <a:latin typeface="+mj-lt"/>
              </a:rPr>
              <a:t>Double reflection.</a:t>
            </a:r>
          </a:p>
          <a:p>
            <a:pPr marL="514350" indent="-514350">
              <a:buFont typeface="Wingdings" pitchFamily="2" charset="2"/>
              <a:buChar char="Ø"/>
            </a:pPr>
            <a:r>
              <a:rPr lang="en-US" dirty="0" smtClean="0">
                <a:solidFill>
                  <a:schemeClr val="accent1"/>
                </a:solidFill>
                <a:latin typeface="+mj-lt"/>
              </a:rPr>
              <a:t>Applications of Polarized light:</a:t>
            </a:r>
          </a:p>
          <a:p>
            <a:pPr marL="571500" indent="-571500">
              <a:buFont typeface="+mj-lt"/>
              <a:buAutoNum type="romanUcPeriod"/>
            </a:pPr>
            <a:r>
              <a:rPr lang="en-US" dirty="0" smtClean="0">
                <a:solidFill>
                  <a:srgbClr val="00B050"/>
                </a:solidFill>
                <a:latin typeface="+mj-lt"/>
              </a:rPr>
              <a:t>Industry and Engineering fields</a:t>
            </a:r>
          </a:p>
          <a:p>
            <a:pPr marL="571500" indent="-571500">
              <a:buFont typeface="+mj-lt"/>
              <a:buAutoNum type="romanUcPeriod"/>
            </a:pPr>
            <a:r>
              <a:rPr lang="en-US" dirty="0" smtClean="0">
                <a:solidFill>
                  <a:srgbClr val="00B050"/>
                </a:solidFill>
                <a:latin typeface="+mj-lt"/>
              </a:rPr>
              <a:t>In liquid crystal displays (LCDs)</a:t>
            </a:r>
          </a:p>
          <a:p>
            <a:pPr marL="571500" indent="-571500">
              <a:buFont typeface="+mj-lt"/>
              <a:buAutoNum type="romanUcPeriod"/>
            </a:pPr>
            <a:r>
              <a:rPr lang="en-US" dirty="0" smtClean="0">
                <a:solidFill>
                  <a:srgbClr val="00B050"/>
                </a:solidFill>
                <a:latin typeface="+mj-lt"/>
              </a:rPr>
              <a:t>Widely used in wristwatches, calculators, T.V. Screens</a:t>
            </a:r>
          </a:p>
          <a:p>
            <a:pPr marL="571500" indent="-571500">
              <a:buFont typeface="+mj-lt"/>
              <a:buAutoNum type="romanUcPeriod"/>
            </a:pPr>
            <a:r>
              <a:rPr lang="en-US" dirty="0" smtClean="0">
                <a:solidFill>
                  <a:srgbClr val="00B050"/>
                </a:solidFill>
                <a:latin typeface="+mj-lt"/>
              </a:rPr>
              <a:t>optical fibers</a:t>
            </a:r>
            <a:r>
              <a:rPr lang="en-US" dirty="0" smtClean="0">
                <a:latin typeface="+mj-lt"/>
              </a:rPr>
              <a:t>.</a:t>
            </a:r>
          </a:p>
          <a:p>
            <a:pPr marL="514350" indent="-514350"/>
            <a:endParaRPr lang="en-US" dirty="0" smtClean="0">
              <a:solidFill>
                <a:srgbClr val="C00000"/>
              </a:solidFill>
            </a:endParaRP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lgn="just"/>
            <a:r>
              <a:rPr lang="en-US" dirty="0" smtClean="0">
                <a:solidFill>
                  <a:srgbClr val="C00000"/>
                </a:solidFill>
                <a:latin typeface="+mj-lt"/>
              </a:rPr>
              <a:t>Thus, the intensity of transmitted light through the polarizer is half the intensity of incident light.</a:t>
            </a:r>
          </a:p>
          <a:p>
            <a:endParaRPr lang="en-US" dirty="0" smtClean="0"/>
          </a:p>
        </p:txBody>
      </p:sp>
      <p:sp>
        <p:nvSpPr>
          <p:cNvPr id="808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089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81200" y="1295400"/>
            <a:ext cx="4377906" cy="1143000"/>
          </a:xfrm>
          <a:prstGeom prst="rect">
            <a:avLst/>
          </a:prstGeom>
          <a:noFill/>
        </p:spPr>
      </p:pic>
      <p:sp>
        <p:nvSpPr>
          <p:cNvPr id="809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089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057400" y="2514600"/>
            <a:ext cx="3634740" cy="914400"/>
          </a:xfrm>
          <a:prstGeom prst="rect">
            <a:avLst/>
          </a:prstGeom>
          <a:noFill/>
        </p:spPr>
      </p:pic>
      <p:sp>
        <p:nvSpPr>
          <p:cNvPr id="809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090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133600" y="3657600"/>
            <a:ext cx="2121877" cy="762000"/>
          </a:xfrm>
          <a:prstGeom prst="rect">
            <a:avLst/>
          </a:prstGeom>
          <a:noFill/>
        </p:spPr>
      </p:pic>
      <p:sp>
        <p:nvSpPr>
          <p:cNvPr id="809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0903"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286000" y="4572000"/>
            <a:ext cx="790575" cy="755176"/>
          </a:xfrm>
          <a:prstGeom prst="rect">
            <a:avLst/>
          </a:prstGeom>
          <a:noFill/>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C00000"/>
                </a:solidFill>
              </a:rPr>
              <a:t>Effect of analyzer on plane polarized light- </a:t>
            </a:r>
            <a:r>
              <a:rPr lang="en-US" sz="2800" b="1" dirty="0" err="1" smtClean="0">
                <a:solidFill>
                  <a:srgbClr val="C00000"/>
                </a:solidFill>
              </a:rPr>
              <a:t>Malus</a:t>
            </a:r>
            <a:r>
              <a:rPr lang="en-US" sz="2800" b="1" dirty="0" smtClean="0">
                <a:solidFill>
                  <a:srgbClr val="C00000"/>
                </a:solidFill>
              </a:rPr>
              <a:t> law</a:t>
            </a:r>
            <a:endParaRPr lang="en-US" sz="2800" dirty="0">
              <a:solidFill>
                <a:srgbClr val="C00000"/>
              </a:solidFill>
            </a:endParaRPr>
          </a:p>
        </p:txBody>
      </p:sp>
      <p:sp>
        <p:nvSpPr>
          <p:cNvPr id="3" name="Content Placeholder 2"/>
          <p:cNvSpPr>
            <a:spLocks noGrp="1"/>
          </p:cNvSpPr>
          <p:nvPr>
            <p:ph idx="1"/>
          </p:nvPr>
        </p:nvSpPr>
        <p:spPr/>
        <p:txBody>
          <a:bodyPr>
            <a:normAutofit fontScale="92500"/>
          </a:bodyPr>
          <a:lstStyle/>
          <a:p>
            <a:pPr algn="just"/>
            <a:r>
              <a:rPr lang="en-US" dirty="0" smtClean="0">
                <a:solidFill>
                  <a:schemeClr val="tx2"/>
                </a:solidFill>
                <a:latin typeface="+mj-lt"/>
              </a:rPr>
              <a:t>When natural light is incident on a polarizer, the transmitted light is linearly polarized. If this light-further passes through an analyzer, the intensity varies with the angle between the transmissions axes of polarizer, and analyzer.</a:t>
            </a:r>
          </a:p>
          <a:p>
            <a:pPr algn="just"/>
            <a:r>
              <a:rPr lang="en-US" dirty="0" err="1" smtClean="0">
                <a:solidFill>
                  <a:srgbClr val="C00000"/>
                </a:solidFill>
                <a:latin typeface="+mj-lt"/>
              </a:rPr>
              <a:t>Malus</a:t>
            </a:r>
            <a:r>
              <a:rPr lang="en-US" dirty="0" smtClean="0">
                <a:solidFill>
                  <a:srgbClr val="C00000"/>
                </a:solidFill>
                <a:latin typeface="+mj-lt"/>
              </a:rPr>
              <a:t> studied their phenomenon and known as </a:t>
            </a:r>
            <a:r>
              <a:rPr lang="en-US" dirty="0" err="1" smtClean="0">
                <a:solidFill>
                  <a:srgbClr val="C00000"/>
                </a:solidFill>
                <a:latin typeface="+mj-lt"/>
              </a:rPr>
              <a:t>Malus</a:t>
            </a:r>
            <a:r>
              <a:rPr lang="en-US" dirty="0" smtClean="0">
                <a:solidFill>
                  <a:srgbClr val="C00000"/>
                </a:solidFill>
                <a:latin typeface="+mj-lt"/>
              </a:rPr>
              <a:t> law.</a:t>
            </a:r>
          </a:p>
          <a:p>
            <a:r>
              <a:rPr lang="en-US" dirty="0" smtClean="0">
                <a:solidFill>
                  <a:srgbClr val="7030A0"/>
                </a:solidFill>
                <a:latin typeface="+mj-lt"/>
              </a:rPr>
              <a:t>Statement:</a:t>
            </a:r>
          </a:p>
          <a:p>
            <a:pPr algn="just"/>
            <a:r>
              <a:rPr lang="en-US" dirty="0" smtClean="0">
                <a:solidFill>
                  <a:srgbClr val="C00000"/>
                </a:solidFill>
                <a:latin typeface="+mj-lt"/>
              </a:rPr>
              <a:t>	</a:t>
            </a:r>
            <a:r>
              <a:rPr lang="en-US" b="1" i="1" dirty="0" smtClean="0">
                <a:solidFill>
                  <a:srgbClr val="C00000"/>
                </a:solidFill>
                <a:latin typeface="+mj-lt"/>
              </a:rPr>
              <a:t>"The intensity of the polarized light transmitted through the analyzer is proportional to cosine square of the angle between the plane of transmission of the analyzer and plane of transmission of the polarizer."</a:t>
            </a:r>
            <a:endParaRPr lang="en-US" dirty="0" smtClean="0">
              <a:solidFill>
                <a:srgbClr val="C00000"/>
              </a:solidFill>
              <a:latin typeface="+mj-lt"/>
            </a:endParaRPr>
          </a:p>
          <a:p>
            <a:pPr algn="just"/>
            <a:endParaRPr lang="en-US" dirty="0" smtClean="0">
              <a:solidFill>
                <a:srgbClr val="C00000"/>
              </a:solidFill>
              <a:latin typeface="+mj-lt"/>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TEMP3.jpg"/>
          <p:cNvPicPr>
            <a:picLocks noGrp="1"/>
          </p:cNvPicPr>
          <p:nvPr>
            <p:ph idx="1"/>
          </p:nvPr>
        </p:nvPicPr>
        <p:blipFill>
          <a:blip r:embed="rId2" cstate="print"/>
          <a:srcRect/>
          <a:stretch>
            <a:fillRect/>
          </a:stretch>
        </p:blipFill>
        <p:spPr bwMode="auto">
          <a:xfrm>
            <a:off x="1524000" y="1981200"/>
            <a:ext cx="6629400" cy="37330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FF0000"/>
                </a:solidFill>
                <a:latin typeface="+mj-lt"/>
              </a:rPr>
              <a:t>Let I</a:t>
            </a:r>
            <a:r>
              <a:rPr lang="en-US" baseline="-25000" dirty="0" smtClean="0">
                <a:solidFill>
                  <a:srgbClr val="FF0000"/>
                </a:solidFill>
                <a:latin typeface="+mj-lt"/>
              </a:rPr>
              <a:t>0</a:t>
            </a:r>
            <a:r>
              <a:rPr lang="en-US" dirty="0" smtClean="0">
                <a:solidFill>
                  <a:srgbClr val="FF0000"/>
                </a:solidFill>
                <a:latin typeface="+mj-lt"/>
              </a:rPr>
              <a:t> is the intensity of unpolarized light. </a:t>
            </a:r>
          </a:p>
          <a:p>
            <a:pPr algn="just"/>
            <a:r>
              <a:rPr lang="en-US" dirty="0" smtClean="0">
                <a:solidFill>
                  <a:schemeClr val="tx2"/>
                </a:solidFill>
                <a:latin typeface="+mj-lt"/>
              </a:rPr>
              <a:t>The intensity of polarized light from the polarizer is I</a:t>
            </a:r>
            <a:r>
              <a:rPr lang="en-US" baseline="-25000" dirty="0" smtClean="0">
                <a:solidFill>
                  <a:schemeClr val="tx2"/>
                </a:solidFill>
                <a:latin typeface="+mj-lt"/>
              </a:rPr>
              <a:t>0</a:t>
            </a:r>
            <a:r>
              <a:rPr lang="en-US" dirty="0" smtClean="0">
                <a:solidFill>
                  <a:schemeClr val="tx2"/>
                </a:solidFill>
                <a:latin typeface="+mj-lt"/>
              </a:rPr>
              <a:t>/2.</a:t>
            </a:r>
          </a:p>
          <a:p>
            <a:pPr algn="just"/>
            <a:r>
              <a:rPr lang="en-US" dirty="0" smtClean="0">
                <a:solidFill>
                  <a:srgbClr val="7030A0"/>
                </a:solidFill>
                <a:latin typeface="+mj-lt"/>
              </a:rPr>
              <a:t>Taking  I</a:t>
            </a:r>
            <a:r>
              <a:rPr lang="en-US" baseline="-25000" dirty="0" smtClean="0">
                <a:solidFill>
                  <a:srgbClr val="7030A0"/>
                </a:solidFill>
                <a:latin typeface="+mj-lt"/>
              </a:rPr>
              <a:t>1</a:t>
            </a:r>
            <a:r>
              <a:rPr lang="en-US" dirty="0" smtClean="0">
                <a:solidFill>
                  <a:srgbClr val="7030A0"/>
                </a:solidFill>
                <a:latin typeface="+mj-lt"/>
              </a:rPr>
              <a:t>=I</a:t>
            </a:r>
            <a:r>
              <a:rPr lang="en-US" baseline="-25000" dirty="0" smtClean="0">
                <a:solidFill>
                  <a:srgbClr val="7030A0"/>
                </a:solidFill>
                <a:latin typeface="+mj-lt"/>
              </a:rPr>
              <a:t>0</a:t>
            </a:r>
            <a:r>
              <a:rPr lang="en-US" dirty="0" smtClean="0">
                <a:solidFill>
                  <a:srgbClr val="7030A0"/>
                </a:solidFill>
                <a:latin typeface="+mj-lt"/>
              </a:rPr>
              <a:t>/2.</a:t>
            </a:r>
          </a:p>
          <a:p>
            <a:pPr algn="just"/>
            <a:r>
              <a:rPr lang="en-US" dirty="0" smtClean="0">
                <a:solidFill>
                  <a:srgbClr val="FF0000"/>
                </a:solidFill>
                <a:latin typeface="+mj-lt"/>
              </a:rPr>
              <a:t>This plane polarized light then passes through the analyzer. </a:t>
            </a:r>
          </a:p>
          <a:p>
            <a:pPr algn="just"/>
            <a:r>
              <a:rPr lang="en-US" dirty="0" smtClean="0">
                <a:solidFill>
                  <a:srgbClr val="7030A0"/>
                </a:solidFill>
                <a:latin typeface="+mj-lt"/>
              </a:rPr>
              <a:t>Let E is the amplitude of vibration and   is the angle between this vibration and transmission axis of an analyzer. </a:t>
            </a:r>
            <a:endParaRPr lang="en-US" dirty="0">
              <a:solidFill>
                <a:srgbClr val="7030A0"/>
              </a:solidFill>
              <a:latin typeface="+mj-lt"/>
            </a:endParaRPr>
          </a:p>
        </p:txBody>
      </p:sp>
      <p:sp>
        <p:nvSpPr>
          <p:cNvPr id="819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192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553200" y="4267200"/>
            <a:ext cx="228600" cy="514350"/>
          </a:xfrm>
          <a:prstGeom prst="rect">
            <a:avLst/>
          </a:prstGeo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C00000"/>
                </a:solidFill>
                <a:latin typeface="+mj-lt"/>
              </a:rPr>
              <a:t>E resolves into two components </a:t>
            </a:r>
          </a:p>
          <a:p>
            <a:pPr marL="514350" indent="-514350" algn="just">
              <a:buFont typeface="+mj-lt"/>
              <a:buAutoNum type="arabicPeriod"/>
            </a:pPr>
            <a:r>
              <a:rPr lang="en-US" dirty="0" err="1" smtClean="0">
                <a:solidFill>
                  <a:schemeClr val="accent2">
                    <a:lumMod val="50000"/>
                  </a:schemeClr>
                </a:solidFill>
                <a:latin typeface="+mj-lt"/>
              </a:rPr>
              <a:t>E</a:t>
            </a:r>
            <a:r>
              <a:rPr lang="en-US" baseline="-25000" dirty="0" err="1" smtClean="0">
                <a:solidFill>
                  <a:schemeClr val="accent2">
                    <a:lumMod val="50000"/>
                  </a:schemeClr>
                </a:solidFill>
                <a:latin typeface="+mj-lt"/>
              </a:rPr>
              <a:t>y</a:t>
            </a:r>
            <a:r>
              <a:rPr lang="en-US" dirty="0" smtClean="0">
                <a:solidFill>
                  <a:schemeClr val="accent2">
                    <a:lumMod val="50000"/>
                  </a:schemeClr>
                </a:solidFill>
                <a:latin typeface="+mj-lt"/>
              </a:rPr>
              <a:t> parallel to the plane of transmission of the plane of analyzer, and </a:t>
            </a:r>
          </a:p>
          <a:p>
            <a:pPr marL="514350" indent="-514350" algn="just">
              <a:buFont typeface="+mj-lt"/>
              <a:buAutoNum type="arabicPeriod"/>
            </a:pPr>
            <a:r>
              <a:rPr lang="en-US" dirty="0" smtClean="0">
                <a:solidFill>
                  <a:schemeClr val="accent6">
                    <a:lumMod val="50000"/>
                  </a:schemeClr>
                </a:solidFill>
                <a:latin typeface="+mj-lt"/>
              </a:rPr>
              <a:t>E</a:t>
            </a:r>
            <a:r>
              <a:rPr lang="en-US" baseline="-25000" dirty="0" smtClean="0">
                <a:solidFill>
                  <a:schemeClr val="accent6">
                    <a:lumMod val="50000"/>
                  </a:schemeClr>
                </a:solidFill>
                <a:latin typeface="+mj-lt"/>
              </a:rPr>
              <a:t>x</a:t>
            </a:r>
            <a:r>
              <a:rPr lang="en-US" dirty="0" smtClean="0">
                <a:solidFill>
                  <a:schemeClr val="accent6">
                    <a:lumMod val="50000"/>
                  </a:schemeClr>
                </a:solidFill>
                <a:latin typeface="+mj-lt"/>
              </a:rPr>
              <a:t>, perpendicular to the plane of analyzer.</a:t>
            </a:r>
          </a:p>
          <a:p>
            <a:pPr algn="just"/>
            <a:r>
              <a:rPr lang="en-US" dirty="0" err="1" smtClean="0">
                <a:solidFill>
                  <a:srgbClr val="C00000"/>
                </a:solidFill>
                <a:latin typeface="+mj-lt"/>
              </a:rPr>
              <a:t>E</a:t>
            </a:r>
            <a:r>
              <a:rPr lang="en-US" baseline="-25000" dirty="0" err="1" smtClean="0">
                <a:solidFill>
                  <a:srgbClr val="C00000"/>
                </a:solidFill>
                <a:latin typeface="+mj-lt"/>
              </a:rPr>
              <a:t>y</a:t>
            </a:r>
            <a:r>
              <a:rPr lang="en-US" baseline="-25000" dirty="0" smtClean="0">
                <a:solidFill>
                  <a:srgbClr val="C00000"/>
                </a:solidFill>
                <a:latin typeface="+mj-lt"/>
              </a:rPr>
              <a:t> </a:t>
            </a:r>
            <a:r>
              <a:rPr lang="en-US" dirty="0" smtClean="0">
                <a:solidFill>
                  <a:srgbClr val="C00000"/>
                </a:solidFill>
                <a:latin typeface="+mj-lt"/>
              </a:rPr>
              <a:t>component is only transmitted through the analyzer.</a:t>
            </a:r>
          </a:p>
          <a:p>
            <a:endParaRPr lang="en-US" dirty="0" smtClean="0">
              <a:latin typeface="+mj-lt"/>
            </a:endParaRPr>
          </a:p>
          <a:p>
            <a:r>
              <a:rPr lang="en-US" dirty="0" smtClean="0">
                <a:solidFill>
                  <a:srgbClr val="C00000"/>
                </a:solidFill>
                <a:latin typeface="+mj-lt"/>
              </a:rPr>
              <a:t>Intensity of light for this component:</a:t>
            </a:r>
          </a:p>
          <a:p>
            <a:endParaRPr lang="en-US" dirty="0">
              <a:latin typeface="+mj-lt"/>
            </a:endParaRPr>
          </a:p>
        </p:txBody>
      </p:sp>
      <p:sp>
        <p:nvSpPr>
          <p:cNvPr id="849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499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00400" y="4343400"/>
            <a:ext cx="1688123" cy="457200"/>
          </a:xfrm>
          <a:prstGeom prst="rect">
            <a:avLst/>
          </a:prstGeom>
          <a:noFill/>
        </p:spPr>
      </p:pic>
      <p:sp>
        <p:nvSpPr>
          <p:cNvPr id="849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499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676400" y="5334000"/>
            <a:ext cx="5134708" cy="762000"/>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1295400"/>
            <a:ext cx="8229600" cy="4998720"/>
          </a:xfrm>
        </p:spPr>
        <p:txBody>
          <a:bodyPr>
            <a:normAutofit/>
          </a:bodyPr>
          <a:lstStyle/>
          <a:p>
            <a:pPr algn="just"/>
            <a:r>
              <a:rPr lang="en-US" dirty="0" smtClean="0">
                <a:solidFill>
                  <a:srgbClr val="C00000"/>
                </a:solidFill>
                <a:latin typeface="+mj-lt"/>
              </a:rPr>
              <a:t>If, </a:t>
            </a:r>
          </a:p>
          <a:p>
            <a:pPr marL="571500" lvl="0" indent="-571500" algn="just">
              <a:buFont typeface="+mj-lt"/>
              <a:buAutoNum type="romanLcPeriod"/>
            </a:pPr>
            <a:r>
              <a:rPr lang="en-US" dirty="0" smtClean="0">
                <a:latin typeface="+mj-lt"/>
              </a:rPr>
              <a:t>             , </a:t>
            </a:r>
            <a:r>
              <a:rPr lang="en-US" dirty="0" smtClean="0">
                <a:solidFill>
                  <a:schemeClr val="bg2">
                    <a:lumMod val="10000"/>
                  </a:schemeClr>
                </a:solidFill>
                <a:latin typeface="+mj-lt"/>
              </a:rPr>
              <a:t>then axis are parallel I= I</a:t>
            </a:r>
            <a:r>
              <a:rPr lang="en-US" baseline="-25000" dirty="0" smtClean="0">
                <a:solidFill>
                  <a:schemeClr val="bg2">
                    <a:lumMod val="10000"/>
                  </a:schemeClr>
                </a:solidFill>
                <a:latin typeface="+mj-lt"/>
              </a:rPr>
              <a:t>1</a:t>
            </a:r>
            <a:endParaRPr lang="en-US" dirty="0" smtClean="0">
              <a:solidFill>
                <a:schemeClr val="bg2">
                  <a:lumMod val="10000"/>
                </a:schemeClr>
              </a:solidFill>
              <a:latin typeface="+mj-lt"/>
            </a:endParaRPr>
          </a:p>
          <a:p>
            <a:pPr marL="571500" lvl="0" indent="-571500" algn="just">
              <a:buFont typeface="+mj-lt"/>
              <a:buAutoNum type="romanLcPeriod"/>
            </a:pPr>
            <a:r>
              <a:rPr lang="en-US" dirty="0" smtClean="0">
                <a:latin typeface="+mj-lt"/>
              </a:rPr>
              <a:t>             , </a:t>
            </a:r>
            <a:r>
              <a:rPr lang="en-US" dirty="0" smtClean="0">
                <a:solidFill>
                  <a:srgbClr val="C00000"/>
                </a:solidFill>
                <a:latin typeface="+mj-lt"/>
              </a:rPr>
              <a:t> then axis are perpendicular I= 0</a:t>
            </a:r>
          </a:p>
          <a:p>
            <a:pPr marL="571500" lvl="0" indent="-571500" algn="just">
              <a:buFont typeface="+mj-lt"/>
              <a:buAutoNum type="romanLcPeriod"/>
            </a:pPr>
            <a:r>
              <a:rPr lang="en-US" dirty="0" smtClean="0">
                <a:latin typeface="+mj-lt"/>
              </a:rPr>
              <a:t>             ,</a:t>
            </a:r>
            <a:r>
              <a:rPr lang="en-US" dirty="0" smtClean="0">
                <a:solidFill>
                  <a:schemeClr val="bg2">
                    <a:lumMod val="10000"/>
                  </a:schemeClr>
                </a:solidFill>
                <a:latin typeface="+mj-lt"/>
              </a:rPr>
              <a:t> then axis are parallel I= I</a:t>
            </a:r>
            <a:r>
              <a:rPr lang="en-US" baseline="-25000" dirty="0" smtClean="0">
                <a:solidFill>
                  <a:schemeClr val="bg2">
                    <a:lumMod val="10000"/>
                  </a:schemeClr>
                </a:solidFill>
                <a:latin typeface="+mj-lt"/>
              </a:rPr>
              <a:t>1</a:t>
            </a:r>
            <a:endParaRPr lang="en-US" dirty="0" smtClean="0">
              <a:solidFill>
                <a:schemeClr val="bg2">
                  <a:lumMod val="10000"/>
                </a:schemeClr>
              </a:solidFill>
              <a:latin typeface="+mj-lt"/>
            </a:endParaRPr>
          </a:p>
          <a:p>
            <a:pPr marL="571500" lvl="0" indent="-571500" algn="just">
              <a:buFont typeface="+mj-lt"/>
              <a:buAutoNum type="romanLcPeriod"/>
            </a:pPr>
            <a:r>
              <a:rPr lang="en-US" dirty="0" smtClean="0">
                <a:latin typeface="+mj-lt"/>
              </a:rPr>
              <a:t>             , </a:t>
            </a:r>
            <a:r>
              <a:rPr lang="en-US" dirty="0" smtClean="0">
                <a:solidFill>
                  <a:srgbClr val="C00000"/>
                </a:solidFill>
                <a:latin typeface="+mj-lt"/>
              </a:rPr>
              <a:t>then axis are perpendicular I= 0</a:t>
            </a:r>
          </a:p>
          <a:p>
            <a:pPr algn="just"/>
            <a:r>
              <a:rPr lang="en-US" b="1" dirty="0" smtClean="0">
                <a:latin typeface="+mj-lt"/>
              </a:rPr>
              <a:t> </a:t>
            </a:r>
            <a:r>
              <a:rPr lang="en-US" dirty="0" smtClean="0">
                <a:latin typeface="+mj-lt"/>
              </a:rPr>
              <a:t>	</a:t>
            </a:r>
          </a:p>
          <a:p>
            <a:pPr algn="just"/>
            <a:r>
              <a:rPr lang="en-US" dirty="0" smtClean="0">
                <a:solidFill>
                  <a:schemeClr val="accent1">
                    <a:lumMod val="50000"/>
                  </a:schemeClr>
                </a:solidFill>
                <a:latin typeface="+mj-lt"/>
              </a:rPr>
              <a:t>Thus, there are two positions of maximum intensity and two positions of zero intensity when we rotate the axis of the analyzer with respect to that of the polarizer.</a:t>
            </a:r>
            <a:endParaRPr lang="en-US" dirty="0">
              <a:solidFill>
                <a:schemeClr val="accent1">
                  <a:lumMod val="50000"/>
                </a:schemeClr>
              </a:solidFill>
              <a:latin typeface="+mj-lt"/>
            </a:endParaRPr>
          </a:p>
        </p:txBody>
      </p:sp>
      <p:sp>
        <p:nvSpPr>
          <p:cNvPr id="860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601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38200" y="1828800"/>
            <a:ext cx="933450" cy="421191"/>
          </a:xfrm>
          <a:prstGeom prst="rect">
            <a:avLst/>
          </a:prstGeom>
          <a:noFill/>
        </p:spPr>
      </p:pic>
      <p:sp>
        <p:nvSpPr>
          <p:cNvPr id="860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601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14400" y="2362200"/>
            <a:ext cx="1000125" cy="381491"/>
          </a:xfrm>
          <a:prstGeom prst="rect">
            <a:avLst/>
          </a:prstGeom>
          <a:noFill/>
        </p:spPr>
      </p:pic>
      <p:sp>
        <p:nvSpPr>
          <p:cNvPr id="860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602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914400" y="2895600"/>
            <a:ext cx="1057275" cy="352425"/>
          </a:xfrm>
          <a:prstGeom prst="rect">
            <a:avLst/>
          </a:prstGeom>
          <a:noFill/>
        </p:spPr>
      </p:pic>
      <p:sp>
        <p:nvSpPr>
          <p:cNvPr id="8602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6025" name="Picture 9"/>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914400" y="3352800"/>
            <a:ext cx="1057275" cy="352425"/>
          </a:xfrm>
          <a:prstGeom prst="rect">
            <a:avLst/>
          </a:prstGeom>
          <a:noFill/>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dirty="0" smtClean="0">
                <a:solidFill>
                  <a:srgbClr val="C00000"/>
                </a:solidFill>
              </a:rPr>
              <a:t>Anisotropic Crystals:</a:t>
            </a:r>
            <a:endParaRPr lang="en-US"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pPr lvl="0" algn="just">
              <a:buFont typeface="Wingdings" pitchFamily="2" charset="2"/>
              <a:buChar char="Ø"/>
            </a:pPr>
            <a:r>
              <a:rPr lang="en-US" b="1" dirty="0" smtClean="0">
                <a:solidFill>
                  <a:srgbClr val="00B050"/>
                </a:solidFill>
                <a:latin typeface="+mj-lt"/>
              </a:rPr>
              <a:t>Isotropic Materials:-</a:t>
            </a:r>
            <a:endParaRPr lang="en-US" dirty="0" smtClean="0">
              <a:solidFill>
                <a:srgbClr val="00B050"/>
              </a:solidFill>
              <a:latin typeface="+mj-lt"/>
            </a:endParaRPr>
          </a:p>
          <a:p>
            <a:pPr algn="just"/>
            <a:r>
              <a:rPr lang="en-US" dirty="0" smtClean="0">
                <a:latin typeface="+mj-lt"/>
              </a:rPr>
              <a:t>	</a:t>
            </a:r>
            <a:r>
              <a:rPr lang="en-US" dirty="0" smtClean="0">
                <a:solidFill>
                  <a:schemeClr val="accent1">
                    <a:lumMod val="50000"/>
                  </a:schemeClr>
                </a:solidFill>
                <a:latin typeface="+mj-lt"/>
              </a:rPr>
              <a:t>In isotopic materials, atoms are arranged in a regular periodic manner. In isotropic materials, when a light beam is incident, it refracts a single ray. It means that in such material the refractive index is same in all direction. e. g. Glass ,water and air</a:t>
            </a:r>
          </a:p>
          <a:p>
            <a:pPr lvl="0" algn="just">
              <a:buFont typeface="Wingdings" pitchFamily="2" charset="2"/>
              <a:buChar char="Ø"/>
            </a:pPr>
            <a:r>
              <a:rPr lang="en-US" b="1" dirty="0" smtClean="0">
                <a:solidFill>
                  <a:srgbClr val="00B050"/>
                </a:solidFill>
                <a:latin typeface="+mj-lt"/>
              </a:rPr>
              <a:t>Anisotropic Materials:-</a:t>
            </a:r>
            <a:endParaRPr lang="en-US" dirty="0" smtClean="0">
              <a:solidFill>
                <a:srgbClr val="00B050"/>
              </a:solidFill>
              <a:latin typeface="+mj-lt"/>
            </a:endParaRPr>
          </a:p>
          <a:p>
            <a:pPr algn="just"/>
            <a:r>
              <a:rPr lang="en-US" dirty="0" smtClean="0">
                <a:latin typeface="+mj-lt"/>
              </a:rPr>
              <a:t>	</a:t>
            </a:r>
            <a:r>
              <a:rPr lang="en-US" dirty="0" smtClean="0">
                <a:solidFill>
                  <a:schemeClr val="accent1">
                    <a:lumMod val="50000"/>
                  </a:schemeClr>
                </a:solidFill>
                <a:latin typeface="+mj-lt"/>
              </a:rPr>
              <a:t>In anisotropic material, the arrangement of atoms differs in different directions within a crystal. Thus the physical properties vary like, thermal conductivity, electrical conductivity, velocity of light and refractive index etc. vary with the directions. Such crystal are then said Anisotropic.</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0"/>
            <a:ext cx="8229600" cy="4800600"/>
          </a:xfrm>
        </p:spPr>
        <p:txBody>
          <a:bodyPr>
            <a:normAutofit/>
          </a:bodyPr>
          <a:lstStyle/>
          <a:p>
            <a:r>
              <a:rPr lang="en-US" dirty="0" smtClean="0">
                <a:solidFill>
                  <a:srgbClr val="7030A0"/>
                </a:solidFill>
                <a:latin typeface="+mj-lt"/>
              </a:rPr>
              <a:t>The anisotropic crystals are divided into two classes.</a:t>
            </a:r>
          </a:p>
          <a:p>
            <a:pPr algn="just"/>
            <a:r>
              <a:rPr lang="en-US" dirty="0" smtClean="0">
                <a:solidFill>
                  <a:srgbClr val="C00000"/>
                </a:solidFill>
                <a:latin typeface="+mj-lt"/>
              </a:rPr>
              <a:t>(</a:t>
            </a:r>
            <a:r>
              <a:rPr lang="en-US" dirty="0" err="1" smtClean="0">
                <a:solidFill>
                  <a:srgbClr val="C00000"/>
                </a:solidFill>
                <a:latin typeface="+mj-lt"/>
              </a:rPr>
              <a:t>i</a:t>
            </a:r>
            <a:r>
              <a:rPr lang="en-US" dirty="0" smtClean="0">
                <a:solidFill>
                  <a:srgbClr val="C00000"/>
                </a:solidFill>
                <a:latin typeface="+mj-lt"/>
              </a:rPr>
              <a:t>)Uniaxial Crystal:	</a:t>
            </a:r>
            <a:r>
              <a:rPr lang="en-US" dirty="0" smtClean="0">
                <a:solidFill>
                  <a:schemeClr val="accent1">
                    <a:lumMod val="50000"/>
                  </a:schemeClr>
                </a:solidFill>
                <a:latin typeface="+mj-lt"/>
              </a:rPr>
              <a:t>In this type of crystal, one of the refracted rays is an ordinary ray and the other is an extraordinary. e. g. Calcite, tourmaline and Quartz.</a:t>
            </a:r>
          </a:p>
          <a:p>
            <a:pPr algn="just">
              <a:buNone/>
            </a:pPr>
            <a:endParaRPr lang="en-US" dirty="0" smtClean="0">
              <a:latin typeface="+mj-lt"/>
            </a:endParaRPr>
          </a:p>
          <a:p>
            <a:pPr algn="just"/>
            <a:r>
              <a:rPr lang="en-US" dirty="0" smtClean="0">
                <a:solidFill>
                  <a:srgbClr val="C00000"/>
                </a:solidFill>
                <a:latin typeface="+mj-lt"/>
              </a:rPr>
              <a:t>(ii)Biaxial Crystal:</a:t>
            </a:r>
            <a:r>
              <a:rPr lang="en-US" dirty="0" smtClean="0">
                <a:solidFill>
                  <a:schemeClr val="accent6">
                    <a:lumMod val="50000"/>
                  </a:schemeClr>
                </a:solidFill>
                <a:latin typeface="+mj-lt"/>
              </a:rPr>
              <a:t> </a:t>
            </a:r>
            <a:r>
              <a:rPr lang="en-US" dirty="0" smtClean="0">
                <a:solidFill>
                  <a:schemeClr val="accent1">
                    <a:lumMod val="50000"/>
                  </a:schemeClr>
                </a:solidFill>
                <a:latin typeface="+mj-lt"/>
              </a:rPr>
              <a:t>In biaxial crystal both the refracted rays are extra ordinary rays. e. g. mica, topaz &amp; aragonite.</a:t>
            </a:r>
            <a:endParaRPr lang="en-US" dirty="0">
              <a:solidFill>
                <a:schemeClr val="accent1">
                  <a:lumMod val="50000"/>
                </a:schemeClr>
              </a:solidFill>
              <a:latin typeface="+mj-lt"/>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FF0000"/>
                </a:solidFill>
              </a:rPr>
              <a:t>Calcite Crystal:</a:t>
            </a:r>
            <a:endParaRPr lang="en-US" sz="4000" dirty="0">
              <a:solidFill>
                <a:srgbClr val="FF0000"/>
              </a:solidFill>
            </a:endParaRPr>
          </a:p>
        </p:txBody>
      </p:sp>
      <p:sp>
        <p:nvSpPr>
          <p:cNvPr id="3" name="Content Placeholder 2"/>
          <p:cNvSpPr>
            <a:spLocks noGrp="1"/>
          </p:cNvSpPr>
          <p:nvPr>
            <p:ph idx="1"/>
          </p:nvPr>
        </p:nvSpPr>
        <p:spPr/>
        <p:txBody>
          <a:bodyPr/>
          <a:lstStyle/>
          <a:p>
            <a:pPr algn="just"/>
            <a:r>
              <a:rPr lang="en-US" dirty="0" smtClean="0">
                <a:solidFill>
                  <a:schemeClr val="tx2"/>
                </a:solidFill>
                <a:latin typeface="+mj-lt"/>
              </a:rPr>
              <a:t>Calcite crystal is the form of a rhombohedron bounded by six parallelograms with angles equal to 78 and 102. </a:t>
            </a:r>
          </a:p>
          <a:p>
            <a:pPr algn="just"/>
            <a:r>
              <a:rPr lang="en-US" dirty="0" smtClean="0">
                <a:solidFill>
                  <a:srgbClr val="7030A0"/>
                </a:solidFill>
                <a:latin typeface="+mj-lt"/>
              </a:rPr>
              <a:t>At two opposite corners (A&amp;H) the three angles of faces meeting there are all obtuse (larger than 90°) </a:t>
            </a:r>
          </a:p>
          <a:p>
            <a:pPr algn="just"/>
            <a:r>
              <a:rPr lang="en-US" dirty="0" smtClean="0">
                <a:solidFill>
                  <a:schemeClr val="tx2"/>
                </a:solidFill>
                <a:latin typeface="+mj-lt"/>
              </a:rPr>
              <a:t>These corners (A&amp;H) are known as blunt corners. </a:t>
            </a:r>
          </a:p>
          <a:p>
            <a:pPr lvl="0" algn="just">
              <a:buFont typeface="Wingdings" pitchFamily="2" charset="2"/>
              <a:buChar char="Ø"/>
            </a:pPr>
            <a:r>
              <a:rPr lang="en-US" b="1" dirty="0" smtClean="0">
                <a:latin typeface="+mj-lt"/>
              </a:rPr>
              <a:t>Optic axis</a:t>
            </a:r>
            <a:endParaRPr lang="en-US" dirty="0" smtClean="0">
              <a:latin typeface="+mj-lt"/>
            </a:endParaRPr>
          </a:p>
          <a:p>
            <a:pPr algn="just"/>
            <a:r>
              <a:rPr lang="en-US" dirty="0" smtClean="0">
                <a:solidFill>
                  <a:srgbClr val="FF0000"/>
                </a:solidFill>
                <a:latin typeface="+mj-lt"/>
              </a:rPr>
              <a:t>A line passing through 'A' making equal angles with each of the three corners gives the direction of optic axis. Any line parallel to this line is also an optic axis.</a:t>
            </a:r>
            <a:endParaRPr lang="en-US" dirty="0">
              <a:solidFill>
                <a:srgbClr val="FF0000"/>
              </a:solidFill>
              <a:latin typeface="+mj-lt"/>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4" name="Picture 3" descr="D:\Department\Assignment &amp; Question Bank\polarization\09.jpg"/>
          <p:cNvPicPr/>
          <p:nvPr/>
        </p:nvPicPr>
        <p:blipFill>
          <a:blip r:embed="rId2" cstate="print"/>
          <a:srcRect/>
          <a:stretch>
            <a:fillRect/>
          </a:stretch>
        </p:blipFill>
        <p:spPr bwMode="auto">
          <a:xfrm>
            <a:off x="1905000" y="1371600"/>
            <a:ext cx="4724400"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Autofit/>
          </a:bodyPr>
          <a:lstStyle/>
          <a:p>
            <a:pPr lvl="0"/>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Polarization by reflection:</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524000"/>
            <a:ext cx="8229600" cy="4800600"/>
          </a:xfrm>
        </p:spPr>
        <p:txBody>
          <a:bodyPr/>
          <a:lstStyle/>
          <a:p>
            <a:r>
              <a:rPr lang="en-US" dirty="0" smtClean="0">
                <a:solidFill>
                  <a:srgbClr val="C00000"/>
                </a:solidFill>
                <a:latin typeface="+mj-lt"/>
              </a:rPr>
              <a:t>In 1808, </a:t>
            </a:r>
            <a:r>
              <a:rPr lang="en-US" dirty="0" err="1" smtClean="0">
                <a:solidFill>
                  <a:srgbClr val="C00000"/>
                </a:solidFill>
                <a:latin typeface="+mj-lt"/>
              </a:rPr>
              <a:t>E.L.Malus</a:t>
            </a:r>
            <a:r>
              <a:rPr lang="en-US" dirty="0" smtClean="0">
                <a:solidFill>
                  <a:srgbClr val="C00000"/>
                </a:solidFill>
                <a:latin typeface="+mj-lt"/>
              </a:rPr>
              <a:t> discovered the polarization of natural light by reflection from the surface of glass. </a:t>
            </a:r>
          </a:p>
          <a:p>
            <a:endParaRPr lang="en-US" dirty="0" smtClean="0">
              <a:solidFill>
                <a:srgbClr val="C00000"/>
              </a:solidFill>
              <a:latin typeface="+mj-lt"/>
            </a:endParaRPr>
          </a:p>
          <a:p>
            <a:endParaRPr lang="en-US" dirty="0" smtClean="0">
              <a:solidFill>
                <a:srgbClr val="C00000"/>
              </a:solidFill>
              <a:latin typeface="+mj-lt"/>
            </a:endParaRPr>
          </a:p>
          <a:p>
            <a:r>
              <a:rPr lang="en-US" dirty="0" smtClean="0">
                <a:solidFill>
                  <a:schemeClr val="tx2"/>
                </a:solidFill>
                <a:latin typeface="+mj-lt"/>
              </a:rPr>
              <a:t>He noticed that when natural light is incident on a plane sheet of glass at a certain angle, the reflected beam is plane polarized</a:t>
            </a:r>
            <a:r>
              <a:rPr lang="en-US" dirty="0" smtClean="0">
                <a:latin typeface="+mj-lt"/>
              </a:rPr>
              <a:t>.</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FF0000"/>
                </a:solidFill>
                <a:latin typeface="+mj-lt"/>
              </a:rPr>
              <a:t>AH is the optic axis of calcite crystal.</a:t>
            </a:r>
          </a:p>
          <a:p>
            <a:pPr algn="just"/>
            <a:r>
              <a:rPr lang="en-US" dirty="0" smtClean="0">
                <a:solidFill>
                  <a:schemeClr val="tx2"/>
                </a:solidFill>
                <a:latin typeface="+mj-lt"/>
              </a:rPr>
              <a:t>If a ray of light is incident along the optic axis or in a direction parallel to the optic axis, then it will not split up into two rays. </a:t>
            </a:r>
          </a:p>
          <a:p>
            <a:pPr algn="just"/>
            <a:r>
              <a:rPr lang="en-US" dirty="0" smtClean="0">
                <a:solidFill>
                  <a:srgbClr val="660033"/>
                </a:solidFill>
                <a:latin typeface="+mj-lt"/>
              </a:rPr>
              <a:t>Thus the phenomenon of double refraction is absent when the light is allowed to enter the crystal along the optic axis.</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b="1" dirty="0" smtClean="0">
                <a:solidFill>
                  <a:srgbClr val="660033"/>
                </a:solidFill>
              </a:rPr>
              <a:t>Principal Section</a:t>
            </a:r>
            <a:r>
              <a:rPr lang="en-US" sz="4000" dirty="0" smtClean="0">
                <a:solidFill>
                  <a:srgbClr val="660033"/>
                </a:solidFill>
              </a:rPr>
              <a:t/>
            </a:r>
            <a:br>
              <a:rPr lang="en-US" sz="4000" dirty="0" smtClean="0">
                <a:solidFill>
                  <a:srgbClr val="660033"/>
                </a:solidFill>
              </a:rPr>
            </a:br>
            <a:endParaRPr lang="en-US" sz="4000" dirty="0">
              <a:solidFill>
                <a:srgbClr val="660033"/>
              </a:solidFill>
            </a:endParaRPr>
          </a:p>
        </p:txBody>
      </p:sp>
      <p:sp>
        <p:nvSpPr>
          <p:cNvPr id="3" name="Content Placeholder 2"/>
          <p:cNvSpPr>
            <a:spLocks noGrp="1"/>
          </p:cNvSpPr>
          <p:nvPr>
            <p:ph idx="1"/>
          </p:nvPr>
        </p:nvSpPr>
        <p:spPr/>
        <p:txBody>
          <a:bodyPr/>
          <a:lstStyle/>
          <a:p>
            <a:pPr algn="just"/>
            <a:r>
              <a:rPr lang="en-US" dirty="0" smtClean="0">
                <a:solidFill>
                  <a:srgbClr val="C00000"/>
                </a:solidFill>
                <a:latin typeface="+mj-lt"/>
              </a:rPr>
              <a:t>A plane containing the optic axis and perpendicular to a pair of opposite faces of the crystal is called the principal section of the crystal for that pair of faces.</a:t>
            </a:r>
          </a:p>
          <a:p>
            <a:pPr algn="just"/>
            <a:r>
              <a:rPr lang="en-US" dirty="0" smtClean="0">
                <a:solidFill>
                  <a:srgbClr val="0033CC"/>
                </a:solidFill>
                <a:latin typeface="+mj-lt"/>
              </a:rPr>
              <a:t>As a crystal has six faces, so far every point inside the crystal there are three principal sections, one for each pair of opposite crystal faces. </a:t>
            </a:r>
          </a:p>
          <a:p>
            <a:pPr algn="just"/>
            <a:r>
              <a:rPr lang="en-US" dirty="0" smtClean="0">
                <a:solidFill>
                  <a:schemeClr val="tx2"/>
                </a:solidFill>
                <a:latin typeface="+mj-lt"/>
              </a:rPr>
              <a:t>A principal section cuts the crystal surfaces in a parallelogram having angles 71</a:t>
            </a:r>
            <a:r>
              <a:rPr lang="en-US" baseline="30000" dirty="0" smtClean="0">
                <a:solidFill>
                  <a:schemeClr val="tx2"/>
                </a:solidFill>
                <a:latin typeface="+mj-lt"/>
              </a:rPr>
              <a:t>0</a:t>
            </a:r>
            <a:r>
              <a:rPr lang="en-US" dirty="0" smtClean="0">
                <a:solidFill>
                  <a:schemeClr val="tx2"/>
                </a:solidFill>
                <a:latin typeface="+mj-lt"/>
              </a:rPr>
              <a:t> and 109</a:t>
            </a:r>
            <a:r>
              <a:rPr lang="en-US" baseline="30000" dirty="0" smtClean="0">
                <a:solidFill>
                  <a:schemeClr val="tx2"/>
                </a:solidFill>
                <a:latin typeface="+mj-lt"/>
              </a:rPr>
              <a:t>0</a:t>
            </a:r>
            <a:endParaRPr lang="en-US" dirty="0">
              <a:solidFill>
                <a:schemeClr val="tx2"/>
              </a:solidFill>
              <a:latin typeface="+mj-lt"/>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10.jpg"/>
          <p:cNvPicPr>
            <a:picLocks noGrp="1"/>
          </p:cNvPicPr>
          <p:nvPr>
            <p:ph idx="1"/>
          </p:nvPr>
        </p:nvPicPr>
        <p:blipFill>
          <a:blip r:embed="rId2" cstate="print"/>
          <a:srcRect/>
          <a:stretch>
            <a:fillRect/>
          </a:stretch>
        </p:blipFill>
        <p:spPr bwMode="auto">
          <a:xfrm>
            <a:off x="228600" y="1600200"/>
            <a:ext cx="8077200"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FF0000"/>
                </a:solidFill>
                <a:latin typeface="+mj-lt"/>
              </a:rPr>
              <a:t>In fig(a) the principal section of the crystal is shown. </a:t>
            </a:r>
          </a:p>
          <a:p>
            <a:pPr algn="just"/>
            <a:r>
              <a:rPr lang="en-US" dirty="0" smtClean="0">
                <a:solidFill>
                  <a:schemeClr val="tx2"/>
                </a:solidFill>
                <a:latin typeface="+mj-lt"/>
              </a:rPr>
              <a:t>An end view of any principal section is a straight line (shown by dotted line in </a:t>
            </a:r>
            <a:r>
              <a:rPr lang="en-US" dirty="0" err="1" smtClean="0">
                <a:solidFill>
                  <a:schemeClr val="tx2"/>
                </a:solidFill>
                <a:latin typeface="+mj-lt"/>
              </a:rPr>
              <a:t>fig.b</a:t>
            </a:r>
            <a:r>
              <a:rPr lang="en-US" dirty="0" smtClean="0">
                <a:solidFill>
                  <a:schemeClr val="tx2"/>
                </a:solidFill>
                <a:latin typeface="+mj-lt"/>
              </a:rPr>
              <a:t>)</a:t>
            </a:r>
          </a:p>
          <a:p>
            <a:pPr algn="just"/>
            <a:r>
              <a:rPr lang="en-US" dirty="0" smtClean="0">
                <a:solidFill>
                  <a:srgbClr val="FF0000"/>
                </a:solidFill>
                <a:latin typeface="+mj-lt"/>
              </a:rPr>
              <a:t>The plane containing the optical axis and the O -ray is called the principal plane of O -ray. </a:t>
            </a:r>
          </a:p>
          <a:p>
            <a:pPr algn="just"/>
            <a:r>
              <a:rPr lang="en-US" dirty="0" smtClean="0">
                <a:solidFill>
                  <a:schemeClr val="tx2"/>
                </a:solidFill>
                <a:latin typeface="+mj-lt"/>
              </a:rPr>
              <a:t>The plane containing the optic axis and the E-ray is called the principal plane of E-ray.</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dirty="0" smtClean="0">
                <a:solidFill>
                  <a:srgbClr val="C00000"/>
                </a:solidFill>
              </a:rPr>
              <a:t>Double refraction</a:t>
            </a:r>
            <a:endParaRPr lang="en-US" dirty="0"/>
          </a:p>
        </p:txBody>
      </p:sp>
      <p:sp>
        <p:nvSpPr>
          <p:cNvPr id="3" name="Content Placeholder 2"/>
          <p:cNvSpPr>
            <a:spLocks noGrp="1"/>
          </p:cNvSpPr>
          <p:nvPr>
            <p:ph idx="1"/>
          </p:nvPr>
        </p:nvSpPr>
        <p:spPr/>
        <p:txBody>
          <a:bodyPr/>
          <a:lstStyle/>
          <a:p>
            <a:pPr algn="just"/>
            <a:r>
              <a:rPr lang="en-US" dirty="0" smtClean="0">
                <a:solidFill>
                  <a:schemeClr val="tx2"/>
                </a:solidFill>
                <a:latin typeface="+mj-lt"/>
              </a:rPr>
              <a:t>When a ray of light is refracted by a crystal of calcite it gives two refracted rays. This phenomenon is called </a:t>
            </a:r>
            <a:r>
              <a:rPr lang="en-US" b="1" dirty="0" smtClean="0">
                <a:solidFill>
                  <a:schemeClr val="tx2"/>
                </a:solidFill>
                <a:latin typeface="+mj-lt"/>
              </a:rPr>
              <a:t>"DOUBLE REFRACTION".</a:t>
            </a:r>
            <a:endParaRPr lang="en-US" dirty="0" smtClean="0">
              <a:solidFill>
                <a:schemeClr val="tx2"/>
              </a:solidFill>
              <a:latin typeface="+mj-lt"/>
            </a:endParaRPr>
          </a:p>
          <a:p>
            <a:r>
              <a:rPr lang="en-US" dirty="0" smtClean="0"/>
              <a:t>	</a:t>
            </a:r>
            <a:endParaRPr lang="en-US" dirty="0"/>
          </a:p>
        </p:txBody>
      </p:sp>
      <p:pic>
        <p:nvPicPr>
          <p:cNvPr id="4" name="Picture 3" descr="D:\Department\Assignment &amp; Question Bank\polarization\10.jpg"/>
          <p:cNvPicPr/>
          <p:nvPr/>
        </p:nvPicPr>
        <p:blipFill>
          <a:blip r:embed="rId2" cstate="print"/>
          <a:srcRect/>
          <a:stretch>
            <a:fillRect/>
          </a:stretch>
        </p:blipFill>
        <p:spPr bwMode="auto">
          <a:xfrm>
            <a:off x="1295400" y="3124200"/>
            <a:ext cx="64008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Font typeface="Wingdings" pitchFamily="2" charset="2"/>
              <a:buChar char="Ø"/>
            </a:pPr>
            <a:r>
              <a:rPr lang="en-US" b="1" dirty="0" smtClean="0">
                <a:solidFill>
                  <a:srgbClr val="660033"/>
                </a:solidFill>
                <a:latin typeface="+mj-lt"/>
              </a:rPr>
              <a:t>Positive crystal:</a:t>
            </a:r>
            <a:r>
              <a:rPr lang="en-US" dirty="0" smtClean="0">
                <a:latin typeface="+mj-lt"/>
              </a:rPr>
              <a:t> </a:t>
            </a:r>
          </a:p>
          <a:p>
            <a:pPr algn="just"/>
            <a:r>
              <a:rPr lang="en-US" dirty="0" smtClean="0">
                <a:solidFill>
                  <a:srgbClr val="FF0000"/>
                </a:solidFill>
                <a:latin typeface="+mj-lt"/>
              </a:rPr>
              <a:t>When reflective index for extraordinary ray is greater then that of O-ray µ</a:t>
            </a:r>
            <a:r>
              <a:rPr lang="en-US" baseline="-25000" dirty="0" smtClean="0">
                <a:solidFill>
                  <a:srgbClr val="FF0000"/>
                </a:solidFill>
                <a:latin typeface="+mj-lt"/>
              </a:rPr>
              <a:t>e </a:t>
            </a:r>
            <a:r>
              <a:rPr lang="en-US" dirty="0" smtClean="0">
                <a:solidFill>
                  <a:srgbClr val="FF0000"/>
                </a:solidFill>
                <a:latin typeface="+mj-lt"/>
              </a:rPr>
              <a:t>&gt; µ</a:t>
            </a:r>
            <a:r>
              <a:rPr lang="en-US" baseline="-25000" dirty="0" smtClean="0">
                <a:solidFill>
                  <a:srgbClr val="FF0000"/>
                </a:solidFill>
                <a:latin typeface="+mj-lt"/>
              </a:rPr>
              <a:t>o.</a:t>
            </a:r>
            <a:endParaRPr lang="en-US" dirty="0" smtClean="0">
              <a:solidFill>
                <a:srgbClr val="FF0000"/>
              </a:solidFill>
              <a:latin typeface="+mj-lt"/>
            </a:endParaRPr>
          </a:p>
          <a:p>
            <a:pPr algn="just"/>
            <a:r>
              <a:rPr lang="en-US" dirty="0" smtClean="0">
                <a:latin typeface="+mj-lt"/>
              </a:rPr>
              <a:t>	</a:t>
            </a:r>
          </a:p>
          <a:p>
            <a:pPr algn="just">
              <a:buFont typeface="Wingdings" pitchFamily="2" charset="2"/>
              <a:buChar char="Ø"/>
            </a:pPr>
            <a:r>
              <a:rPr lang="en-US" b="1" dirty="0" smtClean="0">
                <a:solidFill>
                  <a:srgbClr val="660033"/>
                </a:solidFill>
                <a:latin typeface="+mj-lt"/>
              </a:rPr>
              <a:t>Negative crystal:</a:t>
            </a:r>
            <a:r>
              <a:rPr lang="en-US" dirty="0" smtClean="0">
                <a:solidFill>
                  <a:srgbClr val="660033"/>
                </a:solidFill>
                <a:latin typeface="+mj-lt"/>
              </a:rPr>
              <a:t> </a:t>
            </a:r>
          </a:p>
          <a:p>
            <a:pPr algn="just"/>
            <a:r>
              <a:rPr lang="en-US" dirty="0" smtClean="0">
                <a:solidFill>
                  <a:srgbClr val="FF0000"/>
                </a:solidFill>
                <a:latin typeface="+mj-lt"/>
              </a:rPr>
              <a:t>when reflective index for extraordinary ray is lesser then that of O-ray µ</a:t>
            </a:r>
            <a:r>
              <a:rPr lang="en-US" baseline="-25000" dirty="0" smtClean="0">
                <a:solidFill>
                  <a:srgbClr val="FF0000"/>
                </a:solidFill>
                <a:latin typeface="+mj-lt"/>
              </a:rPr>
              <a:t>e </a:t>
            </a:r>
            <a:r>
              <a:rPr lang="en-US" dirty="0" smtClean="0">
                <a:solidFill>
                  <a:srgbClr val="FF0000"/>
                </a:solidFill>
                <a:latin typeface="+mj-lt"/>
              </a:rPr>
              <a:t>&lt; µ</a:t>
            </a:r>
            <a:r>
              <a:rPr lang="en-US" baseline="-25000" dirty="0" smtClean="0">
                <a:solidFill>
                  <a:srgbClr val="FF0000"/>
                </a:solidFill>
                <a:latin typeface="+mj-lt"/>
              </a:rPr>
              <a:t>o</a:t>
            </a:r>
            <a:endParaRPr lang="en-US" dirty="0">
              <a:solidFill>
                <a:srgbClr val="FF0000"/>
              </a:solidFill>
              <a:latin typeface="+mj-lt"/>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38200"/>
            <a:ext cx="8229600" cy="5486400"/>
          </a:xfrm>
        </p:spPr>
        <p:txBody>
          <a:bodyPr>
            <a:normAutofit/>
          </a:bodyPr>
          <a:lstStyle/>
          <a:p>
            <a:pPr algn="just"/>
            <a:r>
              <a:rPr lang="en-US" dirty="0" smtClean="0">
                <a:solidFill>
                  <a:schemeClr val="tx2"/>
                </a:solidFill>
                <a:latin typeface="+mj-lt"/>
              </a:rPr>
              <a:t>Mark an ink dot on a piece of paper. </a:t>
            </a:r>
          </a:p>
          <a:p>
            <a:pPr algn="just"/>
            <a:r>
              <a:rPr lang="en-US" dirty="0" smtClean="0">
                <a:solidFill>
                  <a:srgbClr val="660033"/>
                </a:solidFill>
                <a:latin typeface="+mj-lt"/>
              </a:rPr>
              <a:t>If we place a calcite crystal over this dot, then two images of dots are observed. </a:t>
            </a:r>
          </a:p>
          <a:p>
            <a:pPr algn="just"/>
            <a:r>
              <a:rPr lang="en-US" dirty="0" smtClean="0">
                <a:solidFill>
                  <a:srgbClr val="C00000"/>
                </a:solidFill>
                <a:latin typeface="+mj-lt"/>
              </a:rPr>
              <a:t>Now rotate the crystal slowly as shown in figure ii. </a:t>
            </a:r>
          </a:p>
          <a:p>
            <a:pPr algn="just"/>
            <a:r>
              <a:rPr lang="en-US" dirty="0" smtClean="0">
                <a:solidFill>
                  <a:srgbClr val="660033"/>
                </a:solidFill>
                <a:latin typeface="+mj-lt"/>
              </a:rPr>
              <a:t>It is found that one image remains stationary and the second image rotates with the rotation of the crystal. </a:t>
            </a:r>
          </a:p>
          <a:p>
            <a:pPr algn="just"/>
            <a:r>
              <a:rPr lang="en-US" dirty="0" smtClean="0">
                <a:solidFill>
                  <a:srgbClr val="C00000"/>
                </a:solidFill>
                <a:latin typeface="+mj-lt"/>
              </a:rPr>
              <a:t>The stationary image is known as the ordinary image </a:t>
            </a:r>
          </a:p>
          <a:p>
            <a:pPr algn="just"/>
            <a:r>
              <a:rPr lang="en-US" dirty="0" smtClean="0">
                <a:solidFill>
                  <a:srgbClr val="7030A0"/>
                </a:solidFill>
                <a:latin typeface="+mj-lt"/>
              </a:rPr>
              <a:t>The second image is known as the extraordinary image. </a:t>
            </a:r>
          </a:p>
          <a:p>
            <a:pPr algn="just"/>
            <a:r>
              <a:rPr lang="en-US" dirty="0" smtClean="0">
                <a:solidFill>
                  <a:schemeClr val="tx2"/>
                </a:solidFill>
                <a:latin typeface="+mj-lt"/>
              </a:rPr>
              <a:t>The retracted ray which produces ordinary image is known as </a:t>
            </a:r>
            <a:r>
              <a:rPr lang="en-US" b="1" dirty="0" smtClean="0">
                <a:solidFill>
                  <a:schemeClr val="tx2"/>
                </a:solidFill>
                <a:latin typeface="+mj-lt"/>
              </a:rPr>
              <a:t>ordinary ray O-ray</a:t>
            </a:r>
            <a:r>
              <a:rPr lang="en-US" dirty="0" smtClean="0">
                <a:solidFill>
                  <a:schemeClr val="tx2"/>
                </a:solidFill>
                <a:latin typeface="+mj-lt"/>
              </a:rPr>
              <a:t> </a:t>
            </a:r>
          </a:p>
          <a:p>
            <a:pPr algn="just"/>
            <a:r>
              <a:rPr lang="en-US" dirty="0" smtClean="0">
                <a:solidFill>
                  <a:srgbClr val="660033"/>
                </a:solidFill>
                <a:latin typeface="+mj-lt"/>
              </a:rPr>
              <a:t>The retracted ray which produces extraordinary image is known </a:t>
            </a:r>
            <a:r>
              <a:rPr lang="en-US" b="1" dirty="0" smtClean="0">
                <a:solidFill>
                  <a:srgbClr val="660033"/>
                </a:solidFill>
                <a:latin typeface="+mj-lt"/>
              </a:rPr>
              <a:t>extraordinary ray (E-ray).</a:t>
            </a:r>
            <a:endParaRPr lang="en-US" dirty="0">
              <a:solidFill>
                <a:srgbClr val="660033"/>
              </a:solidFill>
              <a:latin typeface="+mj-l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C00000"/>
                </a:solidFill>
                <a:latin typeface="+mj-lt"/>
              </a:rPr>
              <a:t>When a ray of light AB is incident in the calcite crystal making an angle of incidence </a:t>
            </a:r>
            <a:r>
              <a:rPr lang="en-US" dirty="0" err="1" smtClean="0">
                <a:solidFill>
                  <a:srgbClr val="C00000"/>
                </a:solidFill>
                <a:latin typeface="+mj-lt"/>
              </a:rPr>
              <a:t>i</a:t>
            </a:r>
            <a:r>
              <a:rPr lang="en-US" dirty="0" smtClean="0">
                <a:solidFill>
                  <a:srgbClr val="C00000"/>
                </a:solidFill>
                <a:latin typeface="+mj-lt"/>
              </a:rPr>
              <a:t>, it is refracted along two paths inside the crystal</a:t>
            </a:r>
          </a:p>
          <a:p>
            <a:pPr marL="514350" lvl="0" indent="-514350" algn="just">
              <a:buFont typeface="+mj-lt"/>
              <a:buAutoNum type="arabicPeriod"/>
            </a:pPr>
            <a:r>
              <a:rPr lang="en-US" dirty="0" smtClean="0">
                <a:solidFill>
                  <a:schemeClr val="tx2"/>
                </a:solidFill>
                <a:latin typeface="+mj-lt"/>
              </a:rPr>
              <a:t>Along BC making an angle of retraction r</a:t>
            </a:r>
            <a:r>
              <a:rPr lang="en-US" baseline="-25000" dirty="0" smtClean="0">
                <a:solidFill>
                  <a:schemeClr val="tx2"/>
                </a:solidFill>
                <a:latin typeface="+mj-lt"/>
              </a:rPr>
              <a:t>2</a:t>
            </a:r>
            <a:r>
              <a:rPr lang="en-US" dirty="0" smtClean="0">
                <a:solidFill>
                  <a:schemeClr val="tx2"/>
                </a:solidFill>
                <a:latin typeface="+mj-lt"/>
              </a:rPr>
              <a:t> and </a:t>
            </a:r>
          </a:p>
          <a:p>
            <a:pPr marL="514350" lvl="0" indent="-514350" algn="just">
              <a:buFont typeface="+mj-lt"/>
              <a:buAutoNum type="arabicPeriod"/>
            </a:pPr>
            <a:r>
              <a:rPr lang="en-US" dirty="0" smtClean="0">
                <a:solidFill>
                  <a:srgbClr val="7030A0"/>
                </a:solidFill>
                <a:latin typeface="+mj-lt"/>
              </a:rPr>
              <a:t>Along BD making an angle of refraction r</a:t>
            </a:r>
            <a:r>
              <a:rPr lang="en-US" baseline="-25000" dirty="0" smtClean="0">
                <a:solidFill>
                  <a:srgbClr val="7030A0"/>
                </a:solidFill>
                <a:latin typeface="+mj-lt"/>
              </a:rPr>
              <a:t>1</a:t>
            </a:r>
            <a:r>
              <a:rPr lang="en-US" dirty="0" smtClean="0">
                <a:solidFill>
                  <a:srgbClr val="7030A0"/>
                </a:solidFill>
                <a:latin typeface="+mj-lt"/>
              </a:rPr>
              <a:t>.</a:t>
            </a:r>
          </a:p>
          <a:p>
            <a:pPr algn="just"/>
            <a:r>
              <a:rPr lang="en-US" dirty="0" smtClean="0">
                <a:solidFill>
                  <a:srgbClr val="FF0000"/>
                </a:solidFill>
                <a:latin typeface="+mj-lt"/>
              </a:rPr>
              <a:t>These two rays emerge out along CE and DO are parallel.</a:t>
            </a:r>
          </a:p>
          <a:p>
            <a:r>
              <a:rPr lang="en-US" dirty="0" smtClean="0"/>
              <a:t>	</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FF0000"/>
                </a:solidFill>
              </a:rPr>
              <a:t>The difference between o-ray and e-ray is given below</a:t>
            </a:r>
            <a:r>
              <a:rPr lang="en-US" sz="3200" dirty="0" smtClean="0">
                <a:solidFill>
                  <a:srgbClr val="FF0000"/>
                </a:solidFill>
              </a:rPr>
              <a:t>:</a:t>
            </a:r>
            <a:br>
              <a:rPr lang="en-US" sz="3200" dirty="0" smtClean="0">
                <a:solidFill>
                  <a:srgbClr val="FF0000"/>
                </a:solidFill>
              </a:rPr>
            </a:br>
            <a:endParaRPr lang="en-US" sz="3200" dirty="0">
              <a:solidFill>
                <a:srgbClr val="FF0000"/>
              </a:solidFill>
            </a:endParaRPr>
          </a:p>
        </p:txBody>
      </p:sp>
      <p:sp>
        <p:nvSpPr>
          <p:cNvPr id="3" name="Content Placeholder 2"/>
          <p:cNvSpPr>
            <a:spLocks noGrp="1"/>
          </p:cNvSpPr>
          <p:nvPr>
            <p:ph idx="1"/>
          </p:nvPr>
        </p:nvSpPr>
        <p:spPr>
          <a:xfrm>
            <a:off x="457200" y="1905000"/>
            <a:ext cx="8229600" cy="4389120"/>
          </a:xfrm>
        </p:spPr>
        <p:txBody>
          <a:bodyPr/>
          <a:lstStyle/>
          <a:p>
            <a:pPr lvl="0" algn="just"/>
            <a:r>
              <a:rPr lang="en-US" dirty="0" smtClean="0">
                <a:solidFill>
                  <a:schemeClr val="tx2"/>
                </a:solidFill>
                <a:latin typeface="+mj-lt"/>
              </a:rPr>
              <a:t>The ordinary ray has a refractive index </a:t>
            </a:r>
            <a:r>
              <a:rPr lang="en-US" b="1" dirty="0" smtClean="0">
                <a:solidFill>
                  <a:schemeClr val="tx2"/>
                </a:solidFill>
                <a:latin typeface="+mj-lt"/>
              </a:rPr>
              <a:t>µ</a:t>
            </a:r>
            <a:r>
              <a:rPr lang="en-US" b="1" baseline="-25000" dirty="0" smtClean="0">
                <a:solidFill>
                  <a:schemeClr val="tx2"/>
                </a:solidFill>
                <a:latin typeface="+mj-lt"/>
              </a:rPr>
              <a:t>0</a:t>
            </a:r>
            <a:r>
              <a:rPr lang="en-US" b="1" dirty="0" smtClean="0">
                <a:solidFill>
                  <a:schemeClr val="tx2"/>
                </a:solidFill>
                <a:latin typeface="+mj-lt"/>
              </a:rPr>
              <a:t> = </a:t>
            </a:r>
            <a:r>
              <a:rPr lang="en-US" dirty="0" smtClean="0">
                <a:solidFill>
                  <a:schemeClr val="tx2"/>
                </a:solidFill>
                <a:latin typeface="+mj-lt"/>
              </a:rPr>
              <a:t> </a:t>
            </a:r>
          </a:p>
          <a:p>
            <a:pPr lvl="0" algn="just"/>
            <a:endParaRPr lang="en-US" dirty="0" smtClean="0">
              <a:latin typeface="+mj-lt"/>
            </a:endParaRPr>
          </a:p>
          <a:p>
            <a:pPr lvl="0" algn="just"/>
            <a:r>
              <a:rPr lang="en-US" dirty="0" smtClean="0">
                <a:solidFill>
                  <a:srgbClr val="C00000"/>
                </a:solidFill>
                <a:latin typeface="+mj-lt"/>
              </a:rPr>
              <a:t>The extraordinary ray has a refractive index</a:t>
            </a:r>
            <a:r>
              <a:rPr lang="en-US" b="1" dirty="0" smtClean="0">
                <a:solidFill>
                  <a:srgbClr val="C00000"/>
                </a:solidFill>
                <a:latin typeface="+mj-lt"/>
              </a:rPr>
              <a:t> µ</a:t>
            </a:r>
            <a:r>
              <a:rPr lang="en-US" b="1" baseline="-25000" dirty="0" smtClean="0">
                <a:solidFill>
                  <a:srgbClr val="C00000"/>
                </a:solidFill>
                <a:latin typeface="+mj-lt"/>
              </a:rPr>
              <a:t>e</a:t>
            </a:r>
            <a:r>
              <a:rPr lang="en-US" b="1" dirty="0" smtClean="0">
                <a:solidFill>
                  <a:srgbClr val="C00000"/>
                </a:solidFill>
                <a:latin typeface="+mj-lt"/>
              </a:rPr>
              <a:t> = </a:t>
            </a:r>
            <a:r>
              <a:rPr lang="en-US" dirty="0" smtClean="0">
                <a:solidFill>
                  <a:srgbClr val="C00000"/>
                </a:solidFill>
                <a:latin typeface="+mj-lt"/>
              </a:rPr>
              <a:t> </a:t>
            </a:r>
          </a:p>
          <a:p>
            <a:pPr lvl="0" algn="just"/>
            <a:endParaRPr lang="en-US" dirty="0" smtClean="0">
              <a:latin typeface="+mj-lt"/>
            </a:endParaRPr>
          </a:p>
          <a:p>
            <a:pPr lvl="0" algn="just"/>
            <a:r>
              <a:rPr lang="en-US" dirty="0" smtClean="0">
                <a:solidFill>
                  <a:schemeClr val="tx2"/>
                </a:solidFill>
                <a:latin typeface="+mj-lt"/>
              </a:rPr>
              <a:t>The o-ray obeys the laws of refraction and its refractive index is constant. </a:t>
            </a:r>
          </a:p>
          <a:p>
            <a:pPr lvl="0" algn="just"/>
            <a:r>
              <a:rPr lang="en-US" dirty="0" smtClean="0">
                <a:solidFill>
                  <a:srgbClr val="C00000"/>
                </a:solidFill>
                <a:latin typeface="+mj-lt"/>
              </a:rPr>
              <a:t>For e-ray its refractive index varies with the angle of incidence and it is not fixed.</a:t>
            </a:r>
          </a:p>
          <a:p>
            <a:endParaRPr lang="en-US" dirty="0"/>
          </a:p>
        </p:txBody>
      </p:sp>
      <p:sp>
        <p:nvSpPr>
          <p:cNvPr id="501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017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629400" y="1905000"/>
            <a:ext cx="914400" cy="619125"/>
          </a:xfrm>
          <a:prstGeom prst="rect">
            <a:avLst/>
          </a:prstGeom>
          <a:noFill/>
        </p:spPr>
      </p:pic>
      <p:sp>
        <p:nvSpPr>
          <p:cNvPr id="501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01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467600" y="2743200"/>
            <a:ext cx="914400" cy="619125"/>
          </a:xfrm>
          <a:prstGeom prst="rect">
            <a:avLst/>
          </a:prstGeom>
          <a:noFill/>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14400"/>
            <a:ext cx="8229600" cy="5410200"/>
          </a:xfrm>
        </p:spPr>
        <p:txBody>
          <a:bodyPr>
            <a:normAutofit/>
          </a:bodyPr>
          <a:lstStyle/>
          <a:p>
            <a:pPr lvl="0" algn="just"/>
            <a:r>
              <a:rPr lang="en-US" dirty="0" smtClean="0">
                <a:solidFill>
                  <a:srgbClr val="C00000"/>
                </a:solidFill>
                <a:latin typeface="+mj-lt"/>
              </a:rPr>
              <a:t>For the case of calcite </a:t>
            </a:r>
            <a:r>
              <a:rPr lang="en-US" b="1" dirty="0" smtClean="0">
                <a:solidFill>
                  <a:srgbClr val="C00000"/>
                </a:solidFill>
                <a:latin typeface="+mj-lt"/>
              </a:rPr>
              <a:t>µ</a:t>
            </a:r>
            <a:r>
              <a:rPr lang="en-US" b="1" baseline="-25000" dirty="0" smtClean="0">
                <a:solidFill>
                  <a:srgbClr val="C00000"/>
                </a:solidFill>
                <a:latin typeface="+mj-lt"/>
              </a:rPr>
              <a:t>0</a:t>
            </a:r>
            <a:r>
              <a:rPr lang="en-US" b="1" dirty="0" smtClean="0">
                <a:solidFill>
                  <a:srgbClr val="C00000"/>
                </a:solidFill>
                <a:latin typeface="+mj-lt"/>
              </a:rPr>
              <a:t> </a:t>
            </a:r>
            <a:r>
              <a:rPr lang="en-US" dirty="0" smtClean="0">
                <a:solidFill>
                  <a:srgbClr val="C00000"/>
                </a:solidFill>
                <a:latin typeface="+mj-lt"/>
              </a:rPr>
              <a:t>&gt; </a:t>
            </a:r>
            <a:r>
              <a:rPr lang="en-US" b="1" dirty="0" smtClean="0">
                <a:solidFill>
                  <a:srgbClr val="C00000"/>
                </a:solidFill>
                <a:latin typeface="+mj-lt"/>
              </a:rPr>
              <a:t>µ</a:t>
            </a:r>
            <a:r>
              <a:rPr lang="en-US" b="1" baseline="-25000" dirty="0" smtClean="0">
                <a:solidFill>
                  <a:srgbClr val="C00000"/>
                </a:solidFill>
                <a:latin typeface="+mj-lt"/>
              </a:rPr>
              <a:t>e</a:t>
            </a:r>
            <a:r>
              <a:rPr lang="en-US" dirty="0" smtClean="0">
                <a:solidFill>
                  <a:srgbClr val="C00000"/>
                </a:solidFill>
                <a:latin typeface="+mj-lt"/>
              </a:rPr>
              <a:t> because r</a:t>
            </a:r>
            <a:r>
              <a:rPr lang="en-US" baseline="-25000" dirty="0" smtClean="0">
                <a:solidFill>
                  <a:srgbClr val="C00000"/>
                </a:solidFill>
                <a:latin typeface="+mj-lt"/>
              </a:rPr>
              <a:t>1</a:t>
            </a:r>
            <a:r>
              <a:rPr lang="en-US" dirty="0" smtClean="0">
                <a:solidFill>
                  <a:srgbClr val="C00000"/>
                </a:solidFill>
                <a:latin typeface="+mj-lt"/>
              </a:rPr>
              <a:t>less than r</a:t>
            </a:r>
            <a:r>
              <a:rPr lang="en-US" baseline="-25000" dirty="0" smtClean="0">
                <a:solidFill>
                  <a:srgbClr val="C00000"/>
                </a:solidFill>
                <a:latin typeface="+mj-lt"/>
              </a:rPr>
              <a:t>2.</a:t>
            </a:r>
          </a:p>
          <a:p>
            <a:pPr lvl="0" algn="just"/>
            <a:r>
              <a:rPr lang="en-US" dirty="0" smtClean="0">
                <a:solidFill>
                  <a:schemeClr val="tx2"/>
                </a:solidFill>
                <a:latin typeface="+mj-lt"/>
              </a:rPr>
              <a:t>Therefore, the velocity of light for the o-ray inside the crystal is less than the velocity of light for e-ray. </a:t>
            </a:r>
          </a:p>
          <a:p>
            <a:pPr lvl="0" algn="just"/>
            <a:r>
              <a:rPr lang="en-US" b="1" dirty="0" smtClean="0">
                <a:latin typeface="+mj-lt"/>
              </a:rPr>
              <a:t>µ</a:t>
            </a:r>
            <a:r>
              <a:rPr lang="en-US" b="1" baseline="-25000" dirty="0" smtClean="0">
                <a:latin typeface="+mj-lt"/>
              </a:rPr>
              <a:t>0</a:t>
            </a:r>
            <a:r>
              <a:rPr lang="en-US" b="1" dirty="0" smtClean="0">
                <a:latin typeface="+mj-lt"/>
              </a:rPr>
              <a:t> =           </a:t>
            </a:r>
            <a:r>
              <a:rPr lang="en-US" dirty="0" smtClean="0">
                <a:latin typeface="+mj-lt"/>
              </a:rPr>
              <a:t>and</a:t>
            </a:r>
            <a:r>
              <a:rPr lang="en-US" b="1" dirty="0" smtClean="0">
                <a:latin typeface="+mj-lt"/>
              </a:rPr>
              <a:t> µ</a:t>
            </a:r>
            <a:r>
              <a:rPr lang="en-US" b="1" baseline="-25000" dirty="0" smtClean="0">
                <a:latin typeface="+mj-lt"/>
              </a:rPr>
              <a:t>e</a:t>
            </a:r>
            <a:r>
              <a:rPr lang="en-US" b="1" dirty="0" smtClean="0">
                <a:latin typeface="+mj-lt"/>
              </a:rPr>
              <a:t> =</a:t>
            </a:r>
            <a:endParaRPr lang="en-US" dirty="0" smtClean="0">
              <a:latin typeface="+mj-lt"/>
            </a:endParaRPr>
          </a:p>
          <a:p>
            <a:pPr lvl="0" algn="just"/>
            <a:r>
              <a:rPr lang="en-US" dirty="0" smtClean="0">
                <a:solidFill>
                  <a:srgbClr val="C00000"/>
                </a:solidFill>
                <a:latin typeface="+mj-lt"/>
              </a:rPr>
              <a:t>The o-ray travels in the crystal with same velocity in all directions</a:t>
            </a:r>
          </a:p>
          <a:p>
            <a:pPr lvl="0" algn="just"/>
            <a:r>
              <a:rPr lang="en-US" dirty="0" smtClean="0">
                <a:solidFill>
                  <a:schemeClr val="tx2"/>
                </a:solidFill>
                <a:latin typeface="+mj-lt"/>
              </a:rPr>
              <a:t>The velocity of e-ray is different in different directions, because its refractive index varies.</a:t>
            </a:r>
          </a:p>
          <a:p>
            <a:pPr lvl="0" algn="just"/>
            <a:r>
              <a:rPr lang="en-US" dirty="0" smtClean="0">
                <a:solidFill>
                  <a:srgbClr val="C00000"/>
                </a:solidFill>
                <a:latin typeface="+mj-lt"/>
              </a:rPr>
              <a:t>Both o-ray and e-ray is plane polarized.</a:t>
            </a:r>
          </a:p>
          <a:p>
            <a:pPr lvl="0" algn="just"/>
            <a:r>
              <a:rPr lang="en-US" dirty="0" smtClean="0">
                <a:solidFill>
                  <a:srgbClr val="C00000"/>
                </a:solidFill>
                <a:latin typeface="+mj-lt"/>
              </a:rPr>
              <a:t>They are polarized in mutually perpendicular planes.</a:t>
            </a:r>
          </a:p>
          <a:p>
            <a:endParaRPr lang="en-US"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932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47800" y="2286000"/>
            <a:ext cx="523875" cy="571500"/>
          </a:xfrm>
          <a:prstGeom prst="rect">
            <a:avLst/>
          </a:prstGeom>
          <a:noFill/>
        </p:spPr>
      </p:pic>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933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05200" y="2286000"/>
            <a:ext cx="514350" cy="5715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03.jpg"/>
          <p:cNvPicPr>
            <a:picLocks noGrp="1"/>
          </p:cNvPicPr>
          <p:nvPr>
            <p:ph idx="1"/>
          </p:nvPr>
        </p:nvPicPr>
        <p:blipFill>
          <a:blip r:embed="rId2" cstate="print"/>
          <a:srcRect/>
          <a:stretch>
            <a:fillRect/>
          </a:stretch>
        </p:blipFill>
        <p:spPr bwMode="auto">
          <a:xfrm>
            <a:off x="457200" y="1219200"/>
            <a:ext cx="8153400" cy="518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800" b="1" dirty="0" smtClean="0">
                <a:solidFill>
                  <a:srgbClr val="FF0000"/>
                </a:solidFill>
              </a:rPr>
              <a:t>Huygens’ explanation of double refraction in uniaxial crystal</a:t>
            </a:r>
            <a:r>
              <a:rPr lang="en-US" sz="2800" dirty="0" smtClean="0">
                <a:solidFill>
                  <a:srgbClr val="FF0000"/>
                </a:solidFill>
              </a:rPr>
              <a:t/>
            </a:r>
            <a:br>
              <a:rPr lang="en-US" sz="2800" dirty="0" smtClean="0">
                <a:solidFill>
                  <a:srgbClr val="FF0000"/>
                </a:solidFill>
              </a:rPr>
            </a:br>
            <a:endParaRPr lang="en-US" sz="2800" dirty="0">
              <a:solidFill>
                <a:srgbClr val="FF0000"/>
              </a:solidFill>
            </a:endParaRPr>
          </a:p>
        </p:txBody>
      </p:sp>
      <p:sp>
        <p:nvSpPr>
          <p:cNvPr id="3" name="Content Placeholder 2"/>
          <p:cNvSpPr>
            <a:spLocks noGrp="1"/>
          </p:cNvSpPr>
          <p:nvPr>
            <p:ph idx="1"/>
          </p:nvPr>
        </p:nvSpPr>
        <p:spPr/>
        <p:txBody>
          <a:bodyPr/>
          <a:lstStyle/>
          <a:p>
            <a:pPr algn="just"/>
            <a:r>
              <a:rPr lang="en-US" dirty="0" smtClean="0">
                <a:solidFill>
                  <a:schemeClr val="bg2">
                    <a:lumMod val="10000"/>
                  </a:schemeClr>
                </a:solidFill>
                <a:latin typeface="+mj-lt"/>
              </a:rPr>
              <a:t>According to Huygens, the each point on a wave front acts as a fresh source of secondary wavelets. </a:t>
            </a:r>
          </a:p>
          <a:p>
            <a:pPr algn="just"/>
            <a:r>
              <a:rPr lang="en-US" dirty="0" smtClean="0">
                <a:solidFill>
                  <a:srgbClr val="0033CC"/>
                </a:solidFill>
                <a:latin typeface="+mj-lt"/>
              </a:rPr>
              <a:t>He explained the phenomena of double refraction in uniaxial crystal with the help of secondary wavelets. </a:t>
            </a:r>
          </a:p>
          <a:p>
            <a:pPr algn="just"/>
            <a:r>
              <a:rPr lang="en-US" dirty="0" smtClean="0">
                <a:solidFill>
                  <a:srgbClr val="FF0000"/>
                </a:solidFill>
                <a:latin typeface="+mj-lt"/>
              </a:rPr>
              <a:t>Theory:</a:t>
            </a:r>
          </a:p>
          <a:p>
            <a:pPr marL="514350" lvl="0" indent="-514350" algn="just">
              <a:buFont typeface="+mj-lt"/>
              <a:buAutoNum type="arabicPeriod"/>
            </a:pPr>
            <a:r>
              <a:rPr lang="en-US" dirty="0" smtClean="0">
                <a:solidFill>
                  <a:schemeClr val="accent5">
                    <a:lumMod val="50000"/>
                  </a:schemeClr>
                </a:solidFill>
                <a:latin typeface="+mj-lt"/>
              </a:rPr>
              <a:t>When any wave front strikes a doubly refraction crystal, every point of the crystal becomes a source of two wavefronts.</a:t>
            </a:r>
          </a:p>
          <a:p>
            <a:endParaRPr lang="en-US" dirty="0" smtClean="0"/>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514350" lvl="0" indent="-514350" algn="just">
              <a:buFont typeface="+mj-lt"/>
              <a:buAutoNum type="arabicPeriod" startAt="2"/>
            </a:pPr>
            <a:r>
              <a:rPr lang="en-US" dirty="0" smtClean="0">
                <a:solidFill>
                  <a:srgbClr val="C00000"/>
                </a:solidFill>
                <a:latin typeface="+mj-lt"/>
              </a:rPr>
              <a:t>Ordinary wavefront corresponding to ordinary rays. </a:t>
            </a:r>
          </a:p>
          <a:p>
            <a:pPr marL="514350" lvl="0" indent="-514350" algn="just">
              <a:buFont typeface="+mj-lt"/>
              <a:buAutoNum type="arabicPeriod" startAt="2"/>
            </a:pPr>
            <a:r>
              <a:rPr lang="en-US" dirty="0" smtClean="0">
                <a:solidFill>
                  <a:schemeClr val="tx2"/>
                </a:solidFill>
                <a:latin typeface="+mj-lt"/>
              </a:rPr>
              <a:t>Since ordinary rays have same velocity in all directions, the secondary wave front is spherical.</a:t>
            </a:r>
          </a:p>
          <a:p>
            <a:pPr marL="514350" lvl="0" indent="-514350" algn="just">
              <a:buFont typeface="+mj-lt"/>
              <a:buAutoNum type="arabicPeriod" startAt="2"/>
            </a:pPr>
            <a:r>
              <a:rPr lang="en-US" dirty="0" smtClean="0">
                <a:solidFill>
                  <a:srgbClr val="C00000"/>
                </a:solidFill>
                <a:latin typeface="+mj-lt"/>
              </a:rPr>
              <a:t>Extra-ordinary wavefront corresponding to extra-ordinary rays. </a:t>
            </a:r>
          </a:p>
          <a:p>
            <a:pPr marL="514350" lvl="0" indent="-514350" algn="just">
              <a:buFont typeface="+mj-lt"/>
              <a:buAutoNum type="arabicPeriod" startAt="2"/>
            </a:pPr>
            <a:r>
              <a:rPr lang="en-US" dirty="0" smtClean="0">
                <a:solidFill>
                  <a:schemeClr val="tx2"/>
                </a:solidFill>
                <a:latin typeface="+mj-lt"/>
              </a:rPr>
              <a:t>Since extra-ordinary rays have different velocities in different directions, </a:t>
            </a:r>
          </a:p>
          <a:p>
            <a:pPr marL="514350" lvl="0" indent="-514350" algn="just">
              <a:buFont typeface="+mj-lt"/>
              <a:buAutoNum type="arabicPeriod" startAt="2"/>
            </a:pPr>
            <a:r>
              <a:rPr lang="en-US" dirty="0" smtClean="0">
                <a:solidFill>
                  <a:srgbClr val="C00000"/>
                </a:solidFill>
                <a:latin typeface="+mj-lt"/>
              </a:rPr>
              <a:t>The extra-ordinary wave front is ellipsoid with optic axis as the axis of revolution.</a:t>
            </a:r>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lvl="0" indent="-514350" algn="just">
              <a:buFont typeface="+mj-lt"/>
              <a:buAutoNum type="arabicPeriod" startAt="7"/>
            </a:pPr>
            <a:r>
              <a:rPr lang="en-US" dirty="0" smtClean="0">
                <a:solidFill>
                  <a:schemeClr val="accent1">
                    <a:lumMod val="50000"/>
                  </a:schemeClr>
                </a:solidFill>
                <a:latin typeface="+mj-lt"/>
              </a:rPr>
              <a:t>The sphere and ellipsoid touch each other at points which lie on the optic axis of the crystal, because two velocity of ordinary and extra ordinary ray is same along the optic axis.</a:t>
            </a:r>
          </a:p>
          <a:p>
            <a:pPr marL="514350" indent="-514350" algn="just">
              <a:buFont typeface="+mj-lt"/>
              <a:buAutoNum type="arabicPeriod" startAt="7"/>
            </a:pPr>
            <a:r>
              <a:rPr lang="en-US" dirty="0" smtClean="0">
                <a:solidFill>
                  <a:srgbClr val="C00000"/>
                </a:solidFill>
                <a:latin typeface="+mj-lt"/>
              </a:rPr>
              <a:t>In certain crystals like calcite and tourmaline called the negative crystal</a:t>
            </a:r>
          </a:p>
          <a:p>
            <a:pPr marL="514350" indent="-514350" algn="just">
              <a:buFont typeface="+mj-lt"/>
              <a:buAutoNum type="arabicPeriod" startAt="7"/>
            </a:pPr>
            <a:r>
              <a:rPr lang="en-US" dirty="0" smtClean="0">
                <a:solidFill>
                  <a:schemeClr val="accent4">
                    <a:lumMod val="50000"/>
                  </a:schemeClr>
                </a:solidFill>
                <a:latin typeface="+mj-lt"/>
              </a:rPr>
              <a:t>The ellipsoid lies outside the sphere as shown in fig.(a).</a:t>
            </a:r>
          </a:p>
          <a:p>
            <a:pPr marL="514350" lvl="0" indent="-514350" algn="just">
              <a:buFont typeface="+mj-lt"/>
              <a:buAutoNum type="arabicPeriod" startAt="7"/>
            </a:pPr>
            <a:endParaRPr lang="en-US" dirty="0" smtClean="0">
              <a:solidFill>
                <a:schemeClr val="accent1">
                  <a:lumMod val="50000"/>
                </a:schemeClr>
              </a:solidFill>
              <a:latin typeface="+mj-lt"/>
            </a:endParaRPr>
          </a:p>
          <a:p>
            <a:pPr>
              <a:buNone/>
            </a:pP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11.jpg"/>
          <p:cNvPicPr>
            <a:picLocks noGrp="1"/>
          </p:cNvPicPr>
          <p:nvPr>
            <p:ph idx="1"/>
          </p:nvPr>
        </p:nvPicPr>
        <p:blipFill>
          <a:blip r:embed="rId2" cstate="print"/>
          <a:srcRect/>
          <a:stretch>
            <a:fillRect/>
          </a:stretch>
        </p:blipFill>
        <p:spPr bwMode="auto">
          <a:xfrm>
            <a:off x="685800" y="1066800"/>
            <a:ext cx="7619999" cy="49442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lgn="just">
              <a:buFont typeface="+mj-lt"/>
              <a:buAutoNum type="arabicPeriod" startAt="10"/>
            </a:pPr>
            <a:r>
              <a:rPr lang="en-US" dirty="0" smtClean="0">
                <a:solidFill>
                  <a:srgbClr val="C00000"/>
                </a:solidFill>
                <a:latin typeface="+mj-lt"/>
              </a:rPr>
              <a:t>In negative crystals, the extra-ordinary wavefront travels faster than ordinary wavefront except along optic axis.</a:t>
            </a:r>
          </a:p>
          <a:p>
            <a:pPr marL="514350" indent="-514350" algn="just">
              <a:buFont typeface="+mj-lt"/>
              <a:buAutoNum type="arabicPeriod" startAt="10"/>
            </a:pPr>
            <a:r>
              <a:rPr lang="en-US" dirty="0" smtClean="0">
                <a:solidFill>
                  <a:schemeClr val="accent1">
                    <a:lumMod val="50000"/>
                  </a:schemeClr>
                </a:solidFill>
                <a:latin typeface="+mj-lt"/>
              </a:rPr>
              <a:t>(</a:t>
            </a:r>
            <a:r>
              <a:rPr lang="en-US" dirty="0" err="1" smtClean="0">
                <a:solidFill>
                  <a:schemeClr val="accent1">
                    <a:lumMod val="50000"/>
                  </a:schemeClr>
                </a:solidFill>
                <a:latin typeface="+mj-lt"/>
              </a:rPr>
              <a:t>v</a:t>
            </a:r>
            <a:r>
              <a:rPr lang="en-US" baseline="-25000" dirty="0" err="1" smtClean="0">
                <a:solidFill>
                  <a:schemeClr val="accent1">
                    <a:lumMod val="50000"/>
                  </a:schemeClr>
                </a:solidFill>
                <a:latin typeface="+mj-lt"/>
              </a:rPr>
              <a:t>e</a:t>
            </a:r>
            <a:r>
              <a:rPr lang="en-US" dirty="0" smtClean="0">
                <a:solidFill>
                  <a:schemeClr val="accent1">
                    <a:lumMod val="50000"/>
                  </a:schemeClr>
                </a:solidFill>
                <a:latin typeface="+mj-lt"/>
              </a:rPr>
              <a:t>&gt; v</a:t>
            </a:r>
            <a:r>
              <a:rPr lang="en-US" baseline="-25000" dirty="0" smtClean="0">
                <a:solidFill>
                  <a:schemeClr val="accent1">
                    <a:lumMod val="50000"/>
                  </a:schemeClr>
                </a:solidFill>
                <a:latin typeface="+mj-lt"/>
              </a:rPr>
              <a:t>0</a:t>
            </a:r>
            <a:r>
              <a:rPr lang="en-US" dirty="0" smtClean="0">
                <a:solidFill>
                  <a:schemeClr val="accent1">
                    <a:lumMod val="50000"/>
                  </a:schemeClr>
                </a:solidFill>
                <a:latin typeface="+mj-lt"/>
              </a:rPr>
              <a:t> and µ</a:t>
            </a:r>
            <a:r>
              <a:rPr lang="en-US" baseline="-25000" dirty="0" smtClean="0">
                <a:solidFill>
                  <a:schemeClr val="accent1">
                    <a:lumMod val="50000"/>
                  </a:schemeClr>
                </a:solidFill>
                <a:latin typeface="+mj-lt"/>
              </a:rPr>
              <a:t>0</a:t>
            </a:r>
            <a:r>
              <a:rPr lang="en-US" dirty="0" smtClean="0">
                <a:solidFill>
                  <a:schemeClr val="accent1">
                    <a:lumMod val="50000"/>
                  </a:schemeClr>
                </a:solidFill>
                <a:latin typeface="+mj-lt"/>
              </a:rPr>
              <a:t>&gt; µ</a:t>
            </a:r>
            <a:r>
              <a:rPr lang="en-US" baseline="-25000" dirty="0" smtClean="0">
                <a:solidFill>
                  <a:schemeClr val="accent1">
                    <a:lumMod val="50000"/>
                  </a:schemeClr>
                </a:solidFill>
                <a:latin typeface="+mj-lt"/>
              </a:rPr>
              <a:t>e</a:t>
            </a:r>
            <a:r>
              <a:rPr lang="en-US" dirty="0" smtClean="0">
                <a:solidFill>
                  <a:schemeClr val="accent1">
                    <a:lumMod val="50000"/>
                  </a:schemeClr>
                </a:solidFill>
                <a:latin typeface="+mj-lt"/>
              </a:rPr>
              <a:t>).</a:t>
            </a:r>
          </a:p>
          <a:p>
            <a:pPr marL="514350" indent="-514350" algn="just">
              <a:buFont typeface="+mj-lt"/>
              <a:buAutoNum type="arabicPeriod" startAt="10"/>
            </a:pPr>
            <a:r>
              <a:rPr lang="en-US" dirty="0" smtClean="0">
                <a:solidFill>
                  <a:srgbClr val="660033"/>
                </a:solidFill>
                <a:latin typeface="+mj-lt"/>
              </a:rPr>
              <a:t>In certain crystal (like quartz). Sphere lies outside the ellipsoid as shown in fig-b. </a:t>
            </a:r>
          </a:p>
          <a:p>
            <a:pPr marL="514350" indent="-514350" algn="just">
              <a:buFont typeface="+mj-lt"/>
              <a:buAutoNum type="arabicPeriod" startAt="10"/>
            </a:pPr>
            <a:r>
              <a:rPr lang="en-US" dirty="0" smtClean="0">
                <a:solidFill>
                  <a:srgbClr val="C00000"/>
                </a:solidFill>
                <a:latin typeface="+mj-lt"/>
              </a:rPr>
              <a:t>Such crystals are called positive crystals. </a:t>
            </a:r>
          </a:p>
          <a:p>
            <a:pPr marL="514350" indent="-514350" algn="just">
              <a:buFont typeface="+mj-lt"/>
              <a:buAutoNum type="arabicPeriod" startAt="10"/>
            </a:pPr>
            <a:r>
              <a:rPr lang="en-US" dirty="0" smtClean="0">
                <a:solidFill>
                  <a:srgbClr val="002060"/>
                </a:solidFill>
                <a:latin typeface="+mj-lt"/>
              </a:rPr>
              <a:t>In the crystals, velocity of ordinary wavefront is greater than extraordinary wave front except along optic axis.</a:t>
            </a:r>
            <a:endParaRPr lang="en-US" dirty="0">
              <a:solidFill>
                <a:srgbClr val="002060"/>
              </a:solidFill>
              <a:latin typeface="+mj-lt"/>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dirty="0" smtClean="0"/>
              <a:t>Positive Crystal and Negative Crystal:</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457200" y="1935163"/>
          <a:ext cx="8229600" cy="3925824"/>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gn="ctr">
                        <a:lnSpc>
                          <a:spcPct val="115000"/>
                        </a:lnSpc>
                        <a:spcBef>
                          <a:spcPts val="0"/>
                        </a:spcBef>
                        <a:spcAft>
                          <a:spcPts val="0"/>
                        </a:spcAft>
                      </a:pPr>
                      <a:r>
                        <a:rPr lang="en-US" sz="2800" b="1" dirty="0">
                          <a:solidFill>
                            <a:srgbClr val="FFFF00"/>
                          </a:solidFill>
                          <a:latin typeface="Cambria"/>
                          <a:ea typeface="Calibri"/>
                          <a:cs typeface="Times New Roman"/>
                        </a:rPr>
                        <a:t>Positive Crystal</a:t>
                      </a:r>
                      <a:endParaRPr lang="en-US" sz="2800" dirty="0">
                        <a:solidFill>
                          <a:srgbClr val="FFFF00"/>
                        </a:solidFill>
                        <a:latin typeface="Calibri"/>
                        <a:ea typeface="Calibri"/>
                        <a:cs typeface="Shruti"/>
                      </a:endParaRPr>
                    </a:p>
                  </a:txBody>
                  <a:tcPr marL="68580" marR="68580" marT="0" marB="0"/>
                </a:tc>
                <a:tc>
                  <a:txBody>
                    <a:bodyPr/>
                    <a:lstStyle/>
                    <a:p>
                      <a:pPr marL="0" marR="0" algn="ctr">
                        <a:lnSpc>
                          <a:spcPct val="115000"/>
                        </a:lnSpc>
                        <a:spcBef>
                          <a:spcPts val="0"/>
                        </a:spcBef>
                        <a:spcAft>
                          <a:spcPts val="0"/>
                        </a:spcAft>
                      </a:pPr>
                      <a:r>
                        <a:rPr lang="en-US" sz="3200" b="1" dirty="0">
                          <a:solidFill>
                            <a:srgbClr val="FFFF00"/>
                          </a:solidFill>
                          <a:latin typeface="Cambria"/>
                          <a:ea typeface="Calibri"/>
                          <a:cs typeface="Times New Roman"/>
                        </a:rPr>
                        <a:t>Negative Crystal</a:t>
                      </a:r>
                      <a:endParaRPr lang="en-US" sz="3200" dirty="0">
                        <a:solidFill>
                          <a:srgbClr val="FFFF00"/>
                        </a:solidFill>
                        <a:latin typeface="Calibri"/>
                        <a:ea typeface="Calibri"/>
                        <a:cs typeface="Shruti"/>
                      </a:endParaRPr>
                    </a:p>
                  </a:txBody>
                  <a:tcPr marL="68580" marR="68580" marT="0" marB="0"/>
                </a:tc>
              </a:tr>
              <a:tr h="370840">
                <a:tc>
                  <a:txBody>
                    <a:bodyPr/>
                    <a:lstStyle/>
                    <a:p>
                      <a:pPr marL="0" marR="0" algn="just">
                        <a:lnSpc>
                          <a:spcPct val="115000"/>
                        </a:lnSpc>
                        <a:spcBef>
                          <a:spcPts val="0"/>
                        </a:spcBef>
                        <a:spcAft>
                          <a:spcPts val="0"/>
                        </a:spcAft>
                      </a:pPr>
                      <a:r>
                        <a:rPr lang="en-US" sz="2400" dirty="0" smtClean="0">
                          <a:solidFill>
                            <a:srgbClr val="C00000"/>
                          </a:solidFill>
                          <a:latin typeface="Cambria"/>
                          <a:ea typeface="Calibri"/>
                          <a:cs typeface="Times New Roman"/>
                        </a:rPr>
                        <a:t>In positive crystals the refractive index for e-ray is greater than refractive index for o-ray i.e. µ</a:t>
                      </a:r>
                      <a:r>
                        <a:rPr lang="en-US" sz="2400" baseline="-25000" dirty="0" smtClean="0">
                          <a:solidFill>
                            <a:srgbClr val="C00000"/>
                          </a:solidFill>
                          <a:latin typeface="Cambria"/>
                          <a:ea typeface="Calibri"/>
                          <a:cs typeface="Times New Roman"/>
                        </a:rPr>
                        <a:t>e</a:t>
                      </a:r>
                      <a:r>
                        <a:rPr lang="en-US" sz="2400" dirty="0">
                          <a:solidFill>
                            <a:srgbClr val="C00000"/>
                          </a:solidFill>
                          <a:latin typeface="Cambria"/>
                          <a:ea typeface="Calibri"/>
                          <a:cs typeface="Times New Roman"/>
                        </a:rPr>
                        <a:t>&gt; µ</a:t>
                      </a:r>
                      <a:r>
                        <a:rPr lang="en-US" sz="2400" baseline="-25000" dirty="0">
                          <a:solidFill>
                            <a:srgbClr val="C00000"/>
                          </a:solidFill>
                          <a:latin typeface="Cambria"/>
                          <a:ea typeface="Calibri"/>
                          <a:cs typeface="Times New Roman"/>
                        </a:rPr>
                        <a:t>o.</a:t>
                      </a:r>
                      <a:endParaRPr lang="en-US" sz="2400" dirty="0">
                        <a:solidFill>
                          <a:srgbClr val="C00000"/>
                        </a:solidFill>
                        <a:latin typeface="Calibri"/>
                        <a:ea typeface="Calibri"/>
                        <a:cs typeface="Shruti"/>
                      </a:endParaRPr>
                    </a:p>
                  </a:txBody>
                  <a:tcPr marL="68580" marR="68580" marT="0" marB="0"/>
                </a:tc>
                <a:tc>
                  <a:txBody>
                    <a:bodyPr/>
                    <a:lstStyle/>
                    <a:p>
                      <a:pPr marL="0" marR="0" algn="just">
                        <a:lnSpc>
                          <a:spcPct val="115000"/>
                        </a:lnSpc>
                        <a:spcBef>
                          <a:spcPts val="0"/>
                        </a:spcBef>
                        <a:spcAft>
                          <a:spcPts val="0"/>
                        </a:spcAft>
                      </a:pPr>
                      <a:r>
                        <a:rPr lang="en-US" sz="2400" dirty="0" smtClean="0">
                          <a:solidFill>
                            <a:srgbClr val="C00000"/>
                          </a:solidFill>
                          <a:latin typeface="Cambria"/>
                          <a:ea typeface="Calibri"/>
                          <a:cs typeface="Times New Roman"/>
                        </a:rPr>
                        <a:t>In negative crystals the refractive index for o-ray is greater than reflective index for e-ray i.e. µ</a:t>
                      </a:r>
                      <a:r>
                        <a:rPr lang="en-US" sz="2400" baseline="-25000" dirty="0" smtClean="0">
                          <a:solidFill>
                            <a:srgbClr val="C00000"/>
                          </a:solidFill>
                          <a:latin typeface="Cambria"/>
                          <a:ea typeface="Calibri"/>
                          <a:cs typeface="Times New Roman"/>
                        </a:rPr>
                        <a:t>0</a:t>
                      </a:r>
                      <a:r>
                        <a:rPr lang="en-US" sz="2400" dirty="0">
                          <a:solidFill>
                            <a:srgbClr val="C00000"/>
                          </a:solidFill>
                          <a:latin typeface="Cambria"/>
                          <a:ea typeface="Calibri"/>
                          <a:cs typeface="Times New Roman"/>
                        </a:rPr>
                        <a:t>&gt; µ</a:t>
                      </a:r>
                      <a:r>
                        <a:rPr lang="en-US" sz="2400" baseline="-25000" dirty="0">
                          <a:solidFill>
                            <a:srgbClr val="C00000"/>
                          </a:solidFill>
                          <a:latin typeface="Cambria"/>
                          <a:ea typeface="Calibri"/>
                          <a:cs typeface="Times New Roman"/>
                        </a:rPr>
                        <a:t>e</a:t>
                      </a:r>
                      <a:endParaRPr lang="en-US" sz="2400" dirty="0">
                        <a:solidFill>
                          <a:srgbClr val="C00000"/>
                        </a:solidFill>
                        <a:latin typeface="Calibri"/>
                        <a:ea typeface="Calibri"/>
                        <a:cs typeface="Shruti"/>
                      </a:endParaRPr>
                    </a:p>
                  </a:txBody>
                  <a:tcPr marL="68580" marR="68580" marT="0" marB="0"/>
                </a:tc>
              </a:tr>
              <a:tr h="370840">
                <a:tc>
                  <a:txBody>
                    <a:bodyPr/>
                    <a:lstStyle/>
                    <a:p>
                      <a:pPr marL="0" marR="0" algn="just">
                        <a:lnSpc>
                          <a:spcPct val="115000"/>
                        </a:lnSpc>
                        <a:spcBef>
                          <a:spcPts val="0"/>
                        </a:spcBef>
                        <a:spcAft>
                          <a:spcPts val="0"/>
                        </a:spcAft>
                      </a:pPr>
                      <a:r>
                        <a:rPr lang="en-US" sz="2400" dirty="0">
                          <a:solidFill>
                            <a:schemeClr val="bg2">
                              <a:lumMod val="10000"/>
                            </a:schemeClr>
                          </a:solidFill>
                          <a:latin typeface="Cambria"/>
                          <a:ea typeface="Calibri"/>
                          <a:cs typeface="Times New Roman"/>
                        </a:rPr>
                        <a:t>In positive crystals e-ray travels slower than o-ray in all directions except along the optic axis. V</a:t>
                      </a:r>
                      <a:r>
                        <a:rPr lang="en-US" sz="2400" baseline="-25000" dirty="0">
                          <a:solidFill>
                            <a:schemeClr val="bg2">
                              <a:lumMod val="10000"/>
                            </a:schemeClr>
                          </a:solidFill>
                          <a:latin typeface="Cambria"/>
                          <a:ea typeface="Calibri"/>
                          <a:cs typeface="Times New Roman"/>
                        </a:rPr>
                        <a:t>0</a:t>
                      </a:r>
                      <a:r>
                        <a:rPr lang="en-US" sz="2400" dirty="0">
                          <a:solidFill>
                            <a:schemeClr val="bg2">
                              <a:lumMod val="10000"/>
                            </a:schemeClr>
                          </a:solidFill>
                          <a:latin typeface="Cambria"/>
                          <a:ea typeface="Calibri"/>
                          <a:cs typeface="Times New Roman"/>
                        </a:rPr>
                        <a:t>&gt; </a:t>
                      </a:r>
                      <a:r>
                        <a:rPr lang="en-US" sz="2400" dirty="0" err="1">
                          <a:solidFill>
                            <a:schemeClr val="bg2">
                              <a:lumMod val="10000"/>
                            </a:schemeClr>
                          </a:solidFill>
                          <a:latin typeface="Cambria"/>
                          <a:ea typeface="Calibri"/>
                          <a:cs typeface="Times New Roman"/>
                        </a:rPr>
                        <a:t>V</a:t>
                      </a:r>
                      <a:r>
                        <a:rPr lang="en-US" sz="2400" baseline="-25000" dirty="0" err="1">
                          <a:solidFill>
                            <a:schemeClr val="bg2">
                              <a:lumMod val="10000"/>
                            </a:schemeClr>
                          </a:solidFill>
                          <a:latin typeface="Cambria"/>
                          <a:ea typeface="Calibri"/>
                          <a:cs typeface="Times New Roman"/>
                        </a:rPr>
                        <a:t>e</a:t>
                      </a:r>
                      <a:r>
                        <a:rPr lang="en-US" sz="2400" dirty="0">
                          <a:solidFill>
                            <a:schemeClr val="bg2">
                              <a:lumMod val="10000"/>
                            </a:schemeClr>
                          </a:solidFill>
                          <a:latin typeface="Cambria"/>
                          <a:ea typeface="Calibri"/>
                          <a:cs typeface="Times New Roman"/>
                        </a:rPr>
                        <a:t>  </a:t>
                      </a:r>
                      <a:endParaRPr lang="en-US" sz="2400" dirty="0">
                        <a:solidFill>
                          <a:schemeClr val="bg2">
                            <a:lumMod val="10000"/>
                          </a:schemeClr>
                        </a:solidFill>
                        <a:latin typeface="Calibri"/>
                        <a:ea typeface="Calibri"/>
                        <a:cs typeface="Shruti"/>
                      </a:endParaRPr>
                    </a:p>
                  </a:txBody>
                  <a:tcPr marL="68580" marR="68580" marT="0" marB="0"/>
                </a:tc>
                <a:tc>
                  <a:txBody>
                    <a:bodyPr/>
                    <a:lstStyle/>
                    <a:p>
                      <a:pPr marL="0" marR="0" algn="just">
                        <a:lnSpc>
                          <a:spcPct val="115000"/>
                        </a:lnSpc>
                        <a:spcBef>
                          <a:spcPts val="0"/>
                        </a:spcBef>
                        <a:spcAft>
                          <a:spcPts val="0"/>
                        </a:spcAft>
                      </a:pPr>
                      <a:r>
                        <a:rPr lang="en-US" sz="2400" dirty="0">
                          <a:solidFill>
                            <a:schemeClr val="bg2">
                              <a:lumMod val="10000"/>
                            </a:schemeClr>
                          </a:solidFill>
                          <a:latin typeface="Cambria"/>
                          <a:ea typeface="Calibri"/>
                          <a:cs typeface="Times New Roman"/>
                        </a:rPr>
                        <a:t>In negative crystals o-ray travels slower than e- ray in all directions except along the optic axis i.e. V</a:t>
                      </a:r>
                      <a:r>
                        <a:rPr lang="en-US" sz="2400" baseline="-25000" dirty="0">
                          <a:solidFill>
                            <a:schemeClr val="bg2">
                              <a:lumMod val="10000"/>
                            </a:schemeClr>
                          </a:solidFill>
                          <a:latin typeface="Cambria"/>
                          <a:ea typeface="Calibri"/>
                          <a:cs typeface="Times New Roman"/>
                        </a:rPr>
                        <a:t>0</a:t>
                      </a:r>
                      <a:r>
                        <a:rPr lang="en-US" sz="2400" dirty="0">
                          <a:solidFill>
                            <a:schemeClr val="bg2">
                              <a:lumMod val="10000"/>
                            </a:schemeClr>
                          </a:solidFill>
                          <a:latin typeface="Cambria"/>
                          <a:ea typeface="Calibri"/>
                          <a:cs typeface="Times New Roman"/>
                        </a:rPr>
                        <a:t>&lt; </a:t>
                      </a:r>
                      <a:r>
                        <a:rPr lang="en-US" sz="2400" dirty="0" err="1">
                          <a:solidFill>
                            <a:schemeClr val="bg2">
                              <a:lumMod val="10000"/>
                            </a:schemeClr>
                          </a:solidFill>
                          <a:latin typeface="Cambria"/>
                          <a:ea typeface="Calibri"/>
                          <a:cs typeface="Times New Roman"/>
                        </a:rPr>
                        <a:t>V</a:t>
                      </a:r>
                      <a:r>
                        <a:rPr lang="en-US" sz="2400" baseline="-25000" dirty="0" err="1">
                          <a:solidFill>
                            <a:schemeClr val="bg2">
                              <a:lumMod val="10000"/>
                            </a:schemeClr>
                          </a:solidFill>
                          <a:latin typeface="Cambria"/>
                          <a:ea typeface="Calibri"/>
                          <a:cs typeface="Times New Roman"/>
                        </a:rPr>
                        <a:t>e</a:t>
                      </a:r>
                      <a:r>
                        <a:rPr lang="en-US" sz="2400" dirty="0">
                          <a:solidFill>
                            <a:schemeClr val="bg2">
                              <a:lumMod val="10000"/>
                            </a:schemeClr>
                          </a:solidFill>
                          <a:latin typeface="Cambria"/>
                          <a:ea typeface="Calibri"/>
                          <a:cs typeface="Times New Roman"/>
                        </a:rPr>
                        <a:t>  </a:t>
                      </a:r>
                      <a:endParaRPr lang="en-US" sz="2400" dirty="0">
                        <a:solidFill>
                          <a:schemeClr val="bg2">
                            <a:lumMod val="10000"/>
                          </a:schemeClr>
                        </a:solidFill>
                        <a:latin typeface="Calibri"/>
                        <a:ea typeface="Calibri"/>
                        <a:cs typeface="Shruti"/>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935163"/>
          <a:ext cx="8229600" cy="4206240"/>
        </p:xfrm>
        <a:graphic>
          <a:graphicData uri="http://schemas.openxmlformats.org/drawingml/2006/table">
            <a:tbl>
              <a:tblPr firstRow="1" bandRow="1">
                <a:tableStyleId>{8799B23B-EC83-4686-B30A-512413B5E67A}</a:tableStyleId>
              </a:tblPr>
              <a:tblGrid>
                <a:gridCol w="4114800"/>
                <a:gridCol w="4114800"/>
              </a:tblGrid>
              <a:tr h="370840">
                <a:tc>
                  <a:txBody>
                    <a:bodyPr/>
                    <a:lstStyle/>
                    <a:p>
                      <a:pPr marL="0" marR="0" algn="just">
                        <a:lnSpc>
                          <a:spcPct val="115000"/>
                        </a:lnSpc>
                        <a:spcBef>
                          <a:spcPts val="0"/>
                        </a:spcBef>
                        <a:spcAft>
                          <a:spcPts val="0"/>
                        </a:spcAft>
                      </a:pPr>
                      <a:r>
                        <a:rPr lang="en-US" sz="2400" b="0" dirty="0">
                          <a:solidFill>
                            <a:srgbClr val="C00000"/>
                          </a:solidFill>
                          <a:latin typeface="Cambria"/>
                          <a:ea typeface="Calibri"/>
                          <a:cs typeface="Times New Roman"/>
                        </a:rPr>
                        <a:t>According to </a:t>
                      </a:r>
                      <a:r>
                        <a:rPr lang="en-US" sz="2400" b="0" dirty="0" err="1" smtClean="0">
                          <a:solidFill>
                            <a:srgbClr val="C00000"/>
                          </a:solidFill>
                          <a:latin typeface="Cambria"/>
                          <a:ea typeface="Calibri"/>
                          <a:cs typeface="Times New Roman"/>
                        </a:rPr>
                        <a:t>Huygen's</a:t>
                      </a:r>
                      <a:r>
                        <a:rPr lang="en-US" sz="2400" b="0" dirty="0" smtClean="0">
                          <a:solidFill>
                            <a:srgbClr val="C00000"/>
                          </a:solidFill>
                          <a:latin typeface="Cambria"/>
                          <a:ea typeface="Calibri"/>
                          <a:cs typeface="Times New Roman"/>
                        </a:rPr>
                        <a:t>, </a:t>
                      </a:r>
                      <a:r>
                        <a:rPr lang="en-US" sz="2400" b="0" dirty="0">
                          <a:solidFill>
                            <a:srgbClr val="C00000"/>
                          </a:solidFill>
                          <a:latin typeface="Cambria"/>
                          <a:ea typeface="Calibri"/>
                          <a:cs typeface="Times New Roman"/>
                        </a:rPr>
                        <a:t>ellipse corresponding to e-ray is contained within the sphere corresponding to o-ray</a:t>
                      </a:r>
                      <a:endParaRPr lang="en-US" sz="2400" b="0" dirty="0">
                        <a:solidFill>
                          <a:srgbClr val="C00000"/>
                        </a:solidFill>
                        <a:latin typeface="Calibri"/>
                        <a:ea typeface="Calibri"/>
                        <a:cs typeface="Shrut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400" b="0" dirty="0">
                          <a:solidFill>
                            <a:srgbClr val="C00000"/>
                          </a:solidFill>
                          <a:latin typeface="Cambria"/>
                          <a:ea typeface="Calibri"/>
                          <a:cs typeface="Times New Roman"/>
                        </a:rPr>
                        <a:t>According to </a:t>
                      </a:r>
                      <a:r>
                        <a:rPr lang="en-US" sz="2400" b="0" dirty="0" err="1" smtClean="0">
                          <a:solidFill>
                            <a:srgbClr val="C00000"/>
                          </a:solidFill>
                          <a:latin typeface="Cambria"/>
                          <a:ea typeface="Calibri"/>
                          <a:cs typeface="Times New Roman"/>
                        </a:rPr>
                        <a:t>Huygen's</a:t>
                      </a:r>
                      <a:r>
                        <a:rPr lang="en-US" sz="2400" b="0" dirty="0" smtClean="0">
                          <a:solidFill>
                            <a:srgbClr val="C00000"/>
                          </a:solidFill>
                          <a:latin typeface="Cambria"/>
                          <a:ea typeface="Calibri"/>
                          <a:cs typeface="Times New Roman"/>
                        </a:rPr>
                        <a:t>, </a:t>
                      </a:r>
                      <a:r>
                        <a:rPr lang="en-US" sz="2400" b="0" dirty="0">
                          <a:solidFill>
                            <a:srgbClr val="C00000"/>
                          </a:solidFill>
                          <a:latin typeface="Cambria"/>
                          <a:ea typeface="Calibri"/>
                          <a:cs typeface="Times New Roman"/>
                        </a:rPr>
                        <a:t>ellipse corresponding to e-ray lies outside the sphere corresponding to o-ray</a:t>
                      </a:r>
                      <a:endParaRPr lang="en-US" sz="2400" b="0" dirty="0">
                        <a:solidFill>
                          <a:srgbClr val="C00000"/>
                        </a:solidFill>
                        <a:latin typeface="Calibri"/>
                        <a:ea typeface="Calibri"/>
                        <a:cs typeface="Shrut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algn="just">
                        <a:lnSpc>
                          <a:spcPct val="115000"/>
                        </a:lnSpc>
                        <a:spcBef>
                          <a:spcPts val="0"/>
                        </a:spcBef>
                        <a:spcAft>
                          <a:spcPts val="0"/>
                        </a:spcAft>
                      </a:pPr>
                      <a:r>
                        <a:rPr lang="en-US" sz="2400" b="0" dirty="0">
                          <a:solidFill>
                            <a:schemeClr val="tx2">
                              <a:lumMod val="50000"/>
                            </a:schemeClr>
                          </a:solidFill>
                          <a:latin typeface="Cambria"/>
                          <a:ea typeface="Calibri"/>
                          <a:cs typeface="Times New Roman"/>
                        </a:rPr>
                        <a:t>Birefringence or amount of double refraction of a crystal is defined as </a:t>
                      </a:r>
                      <a:r>
                        <a:rPr lang="el-GR" sz="2400" b="0" dirty="0" smtClean="0">
                          <a:solidFill>
                            <a:schemeClr val="tx2">
                              <a:lumMod val="50000"/>
                            </a:schemeClr>
                          </a:solidFill>
                          <a:latin typeface="Cambria"/>
                          <a:ea typeface="Calibri"/>
                          <a:cs typeface="Times New Roman"/>
                        </a:rPr>
                        <a:t>Δ</a:t>
                      </a:r>
                      <a:r>
                        <a:rPr lang="en-US" sz="2400" b="0" dirty="0" smtClean="0">
                          <a:solidFill>
                            <a:schemeClr val="tx2">
                              <a:lumMod val="50000"/>
                            </a:schemeClr>
                          </a:solidFill>
                          <a:latin typeface="Cambria"/>
                          <a:ea typeface="Calibri"/>
                          <a:cs typeface="Times New Roman"/>
                        </a:rPr>
                        <a:t>µ=µ</a:t>
                      </a:r>
                      <a:r>
                        <a:rPr lang="en-US" sz="2400" b="0" baseline="-25000" dirty="0" smtClean="0">
                          <a:solidFill>
                            <a:schemeClr val="tx2">
                              <a:lumMod val="50000"/>
                            </a:schemeClr>
                          </a:solidFill>
                          <a:latin typeface="Cambria"/>
                          <a:ea typeface="Calibri"/>
                          <a:cs typeface="Times New Roman"/>
                        </a:rPr>
                        <a:t>e</a:t>
                      </a:r>
                      <a:r>
                        <a:rPr lang="en-US" sz="2400" b="0" dirty="0" smtClean="0">
                          <a:solidFill>
                            <a:schemeClr val="tx2">
                              <a:lumMod val="50000"/>
                            </a:schemeClr>
                          </a:solidFill>
                          <a:latin typeface="Cambria"/>
                          <a:ea typeface="Calibri"/>
                          <a:cs typeface="Times New Roman"/>
                        </a:rPr>
                        <a:t>-</a:t>
                      </a:r>
                      <a:r>
                        <a:rPr lang="en-US" sz="2400" b="0" baseline="-25000" dirty="0">
                          <a:solidFill>
                            <a:schemeClr val="tx2">
                              <a:lumMod val="50000"/>
                            </a:schemeClr>
                          </a:solidFill>
                          <a:latin typeface="Cambria"/>
                          <a:ea typeface="Calibri"/>
                          <a:cs typeface="Times New Roman"/>
                        </a:rPr>
                        <a:t>.</a:t>
                      </a:r>
                      <a:r>
                        <a:rPr lang="en-US" sz="2400" b="0" dirty="0">
                          <a:solidFill>
                            <a:schemeClr val="tx2">
                              <a:lumMod val="50000"/>
                            </a:schemeClr>
                          </a:solidFill>
                          <a:latin typeface="Cambria"/>
                          <a:ea typeface="Calibri"/>
                          <a:cs typeface="Times New Roman"/>
                        </a:rPr>
                        <a:t>µ</a:t>
                      </a:r>
                      <a:r>
                        <a:rPr lang="en-US" sz="2400" b="0" baseline="-25000" dirty="0">
                          <a:solidFill>
                            <a:schemeClr val="tx2">
                              <a:lumMod val="50000"/>
                            </a:schemeClr>
                          </a:solidFill>
                          <a:latin typeface="Cambria"/>
                          <a:ea typeface="Calibri"/>
                          <a:cs typeface="Times New Roman"/>
                        </a:rPr>
                        <a:t>o</a:t>
                      </a:r>
                      <a:r>
                        <a:rPr lang="en-US" sz="2400" b="0" dirty="0">
                          <a:solidFill>
                            <a:schemeClr val="tx2">
                              <a:lumMod val="50000"/>
                            </a:schemeClr>
                          </a:solidFill>
                          <a:latin typeface="Cambria"/>
                          <a:ea typeface="Calibri"/>
                          <a:cs typeface="Times New Roman"/>
                        </a:rPr>
                        <a:t> </a:t>
                      </a:r>
                      <a:endParaRPr lang="en-US" sz="2400" b="0" dirty="0" smtClean="0">
                        <a:solidFill>
                          <a:schemeClr val="tx2">
                            <a:lumMod val="50000"/>
                          </a:schemeClr>
                        </a:solidFill>
                        <a:latin typeface="Cambria"/>
                        <a:ea typeface="Calibri"/>
                        <a:cs typeface="Times New Roman"/>
                      </a:endParaRPr>
                    </a:p>
                    <a:p>
                      <a:pPr marL="0" marR="0" algn="just">
                        <a:lnSpc>
                          <a:spcPct val="115000"/>
                        </a:lnSpc>
                        <a:spcBef>
                          <a:spcPts val="0"/>
                        </a:spcBef>
                        <a:spcAft>
                          <a:spcPts val="0"/>
                        </a:spcAft>
                      </a:pPr>
                      <a:r>
                        <a:rPr lang="el-GR" sz="2400" b="0" dirty="0" smtClean="0">
                          <a:solidFill>
                            <a:schemeClr val="tx2">
                              <a:lumMod val="50000"/>
                            </a:schemeClr>
                          </a:solidFill>
                          <a:latin typeface="Cambria"/>
                          <a:ea typeface="Calibri"/>
                          <a:cs typeface="Times New Roman"/>
                        </a:rPr>
                        <a:t>Δ</a:t>
                      </a:r>
                      <a:r>
                        <a:rPr lang="en-US" sz="2400" b="0" dirty="0" smtClean="0">
                          <a:solidFill>
                            <a:schemeClr val="tx2">
                              <a:lumMod val="50000"/>
                            </a:schemeClr>
                          </a:solidFill>
                          <a:latin typeface="Cambria"/>
                          <a:ea typeface="Calibri"/>
                          <a:cs typeface="Times New Roman"/>
                        </a:rPr>
                        <a:t>µ</a:t>
                      </a:r>
                      <a:r>
                        <a:rPr lang="en-US" sz="2400" b="0" baseline="-25000" dirty="0" smtClean="0">
                          <a:solidFill>
                            <a:schemeClr val="tx2">
                              <a:lumMod val="50000"/>
                            </a:schemeClr>
                          </a:solidFill>
                          <a:latin typeface="Cambria"/>
                          <a:ea typeface="Calibri"/>
                          <a:cs typeface="Times New Roman"/>
                        </a:rPr>
                        <a:t> </a:t>
                      </a:r>
                      <a:r>
                        <a:rPr lang="en-US" sz="2400" b="0" dirty="0">
                          <a:solidFill>
                            <a:schemeClr val="tx2">
                              <a:lumMod val="50000"/>
                            </a:schemeClr>
                          </a:solidFill>
                          <a:latin typeface="Cambria"/>
                          <a:ea typeface="Calibri"/>
                          <a:cs typeface="Times New Roman"/>
                        </a:rPr>
                        <a:t>is  positive </a:t>
                      </a:r>
                      <a:r>
                        <a:rPr lang="en-US" sz="2400" b="0" dirty="0" smtClean="0">
                          <a:solidFill>
                            <a:schemeClr val="tx2">
                              <a:lumMod val="50000"/>
                            </a:schemeClr>
                          </a:solidFill>
                          <a:latin typeface="Cambria"/>
                          <a:ea typeface="Calibri"/>
                          <a:cs typeface="Times New Roman"/>
                        </a:rPr>
                        <a:t>quantity </a:t>
                      </a:r>
                      <a:r>
                        <a:rPr lang="en-US" sz="2400" b="0" dirty="0">
                          <a:solidFill>
                            <a:schemeClr val="tx2">
                              <a:lumMod val="50000"/>
                            </a:schemeClr>
                          </a:solidFill>
                          <a:latin typeface="Cambria"/>
                          <a:ea typeface="Calibri"/>
                          <a:cs typeface="Times New Roman"/>
                        </a:rPr>
                        <a:t>for positive crystals</a:t>
                      </a:r>
                      <a:endParaRPr lang="en-US" sz="2400" b="0" dirty="0">
                        <a:solidFill>
                          <a:schemeClr val="tx2">
                            <a:lumMod val="50000"/>
                          </a:schemeClr>
                        </a:solidFill>
                        <a:latin typeface="Calibri"/>
                        <a:ea typeface="Calibri"/>
                        <a:cs typeface="Shrut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2400" b="0" dirty="0" smtClean="0">
                          <a:solidFill>
                            <a:schemeClr val="tx2">
                              <a:lumMod val="50000"/>
                            </a:schemeClr>
                          </a:solidFill>
                          <a:latin typeface="Cambria"/>
                          <a:ea typeface="Calibri"/>
                          <a:cs typeface="Times New Roman"/>
                        </a:rPr>
                        <a:t>Δ</a:t>
                      </a:r>
                      <a:r>
                        <a:rPr lang="en-US" sz="2400" b="0" dirty="0" smtClean="0">
                          <a:solidFill>
                            <a:schemeClr val="tx2">
                              <a:lumMod val="50000"/>
                            </a:schemeClr>
                          </a:solidFill>
                          <a:latin typeface="Cambria"/>
                          <a:ea typeface="Calibri"/>
                          <a:cs typeface="Times New Roman"/>
                        </a:rPr>
                        <a:t>µ</a:t>
                      </a:r>
                      <a:r>
                        <a:rPr lang="en-US" sz="2400" b="0" baseline="-25000" dirty="0" smtClean="0">
                          <a:solidFill>
                            <a:schemeClr val="tx2">
                              <a:lumMod val="50000"/>
                            </a:schemeClr>
                          </a:solidFill>
                          <a:latin typeface="Cambria"/>
                          <a:ea typeface="Calibri"/>
                          <a:cs typeface="Times New Roman"/>
                        </a:rPr>
                        <a:t> </a:t>
                      </a:r>
                      <a:r>
                        <a:rPr lang="en-US" sz="2400" b="0" dirty="0">
                          <a:solidFill>
                            <a:schemeClr val="tx2">
                              <a:lumMod val="50000"/>
                            </a:schemeClr>
                          </a:solidFill>
                          <a:latin typeface="Cambria"/>
                          <a:ea typeface="Calibri"/>
                          <a:cs typeface="Times New Roman"/>
                        </a:rPr>
                        <a:t>is negative for negative crystals.</a:t>
                      </a:r>
                      <a:endParaRPr lang="en-US" sz="2400" b="0" dirty="0">
                        <a:solidFill>
                          <a:schemeClr val="tx2">
                            <a:lumMod val="50000"/>
                          </a:schemeClr>
                        </a:solidFill>
                        <a:latin typeface="Calibri"/>
                        <a:ea typeface="Calibri"/>
                        <a:cs typeface="Shrut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algn="just">
                        <a:lnSpc>
                          <a:spcPct val="115000"/>
                        </a:lnSpc>
                        <a:spcBef>
                          <a:spcPts val="0"/>
                        </a:spcBef>
                        <a:spcAft>
                          <a:spcPts val="0"/>
                        </a:spcAft>
                      </a:pPr>
                      <a:r>
                        <a:rPr lang="en-US" sz="2400" b="0" dirty="0">
                          <a:solidFill>
                            <a:srgbClr val="660033"/>
                          </a:solidFill>
                          <a:latin typeface="Cambria"/>
                          <a:ea typeface="Calibri"/>
                          <a:cs typeface="Times New Roman"/>
                        </a:rPr>
                        <a:t>Example: Quartz</a:t>
                      </a:r>
                      <a:endParaRPr lang="en-US" sz="2400" b="0" dirty="0">
                        <a:solidFill>
                          <a:srgbClr val="660033"/>
                        </a:solidFill>
                        <a:latin typeface="Calibri"/>
                        <a:ea typeface="Calibri"/>
                        <a:cs typeface="Shrut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400" b="0" dirty="0">
                          <a:solidFill>
                            <a:srgbClr val="660033"/>
                          </a:solidFill>
                          <a:latin typeface="Cambria"/>
                          <a:ea typeface="Calibri"/>
                          <a:cs typeface="Times New Roman"/>
                        </a:rPr>
                        <a:t>Example: calcite</a:t>
                      </a:r>
                      <a:endParaRPr lang="en-US" sz="2400" b="0" dirty="0">
                        <a:solidFill>
                          <a:srgbClr val="660033"/>
                        </a:solidFill>
                        <a:latin typeface="Calibri"/>
                        <a:ea typeface="Calibri"/>
                        <a:cs typeface="Shrut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800" b="1" dirty="0" smtClean="0">
                <a:solidFill>
                  <a:srgbClr val="660033"/>
                </a:solidFill>
              </a:rPr>
              <a:t>Superposition of waves linearly polarized at right angles.</a:t>
            </a:r>
            <a:r>
              <a:rPr lang="en-US" sz="2800" dirty="0" smtClean="0">
                <a:solidFill>
                  <a:srgbClr val="660033"/>
                </a:solidFill>
              </a:rPr>
              <a:t/>
            </a:r>
            <a:br>
              <a:rPr lang="en-US" sz="2800" dirty="0" smtClean="0">
                <a:solidFill>
                  <a:srgbClr val="660033"/>
                </a:solidFill>
              </a:rPr>
            </a:br>
            <a:endParaRPr lang="en-US" sz="2800" dirty="0">
              <a:solidFill>
                <a:srgbClr val="660033"/>
              </a:solidFill>
            </a:endParaRPr>
          </a:p>
        </p:txBody>
      </p:sp>
      <p:sp>
        <p:nvSpPr>
          <p:cNvPr id="3" name="Content Placeholder 2"/>
          <p:cNvSpPr>
            <a:spLocks noGrp="1"/>
          </p:cNvSpPr>
          <p:nvPr>
            <p:ph idx="1"/>
          </p:nvPr>
        </p:nvSpPr>
        <p:spPr/>
        <p:txBody>
          <a:bodyPr/>
          <a:lstStyle/>
          <a:p>
            <a:pPr algn="just"/>
            <a:r>
              <a:rPr lang="en-US" dirty="0" smtClean="0">
                <a:solidFill>
                  <a:srgbClr val="C00000"/>
                </a:solidFill>
                <a:latin typeface="+mj-lt"/>
              </a:rPr>
              <a:t>Let consider two light waves travelling in the x-direction</a:t>
            </a:r>
          </a:p>
          <a:p>
            <a:pPr algn="just"/>
            <a:r>
              <a:rPr lang="en-US" dirty="0" smtClean="0">
                <a:latin typeface="+mj-lt"/>
              </a:rPr>
              <a:t> </a:t>
            </a:r>
            <a:r>
              <a:rPr lang="en-US" dirty="0" smtClean="0">
                <a:solidFill>
                  <a:schemeClr val="tx2"/>
                </a:solidFill>
                <a:latin typeface="+mj-lt"/>
              </a:rPr>
              <a:t>One wave is polarized in x-y plane and the other is polarized y-z plane. </a:t>
            </a:r>
          </a:p>
          <a:p>
            <a:pPr algn="just"/>
            <a:r>
              <a:rPr lang="en-US" dirty="0" smtClean="0">
                <a:solidFill>
                  <a:srgbClr val="C00000"/>
                </a:solidFill>
                <a:latin typeface="+mj-lt"/>
              </a:rPr>
              <a:t>Let us find  the effect produced due to the super positions of these two waves.</a:t>
            </a:r>
          </a:p>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13.jpg"/>
          <p:cNvPicPr>
            <a:picLocks noGrp="1"/>
          </p:cNvPicPr>
          <p:nvPr>
            <p:ph idx="1"/>
          </p:nvPr>
        </p:nvPicPr>
        <p:blipFill>
          <a:blip r:embed="rId2" cstate="print"/>
          <a:srcRect/>
          <a:stretch>
            <a:fillRect/>
          </a:stretch>
        </p:blipFill>
        <p:spPr bwMode="auto">
          <a:xfrm>
            <a:off x="762000" y="2133600"/>
            <a:ext cx="7772400"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C00000"/>
                </a:solidFill>
                <a:latin typeface="+mj-lt"/>
              </a:rPr>
              <a:t>Two waves are represented  as</a:t>
            </a:r>
          </a:p>
          <a:p>
            <a:pPr algn="just"/>
            <a:endParaRPr lang="en-US" dirty="0" smtClean="0">
              <a:solidFill>
                <a:srgbClr val="C00000"/>
              </a:solidFill>
              <a:latin typeface="+mj-lt"/>
            </a:endParaRPr>
          </a:p>
          <a:p>
            <a:pPr algn="just"/>
            <a:endParaRPr lang="en-US" dirty="0" smtClean="0">
              <a:solidFill>
                <a:srgbClr val="C00000"/>
              </a:solidFill>
              <a:latin typeface="+mj-lt"/>
            </a:endParaRPr>
          </a:p>
          <a:p>
            <a:pPr algn="just"/>
            <a:endParaRPr lang="en-US" dirty="0" smtClean="0">
              <a:solidFill>
                <a:srgbClr val="C00000"/>
              </a:solidFill>
              <a:latin typeface="+mj-lt"/>
            </a:endParaRPr>
          </a:p>
          <a:p>
            <a:pPr algn="just"/>
            <a:r>
              <a:rPr lang="en-US" dirty="0" smtClean="0">
                <a:solidFill>
                  <a:srgbClr val="C00000"/>
                </a:solidFill>
                <a:latin typeface="+mj-lt"/>
              </a:rPr>
              <a:t>Where,    is phase difference between two waves</a:t>
            </a:r>
          </a:p>
          <a:p>
            <a:pPr algn="just"/>
            <a:r>
              <a:rPr lang="en-US" dirty="0" smtClean="0">
                <a:solidFill>
                  <a:srgbClr val="C00000"/>
                </a:solidFill>
                <a:latin typeface="+mj-lt"/>
              </a:rPr>
              <a:t>            	 = frequency</a:t>
            </a:r>
          </a:p>
          <a:p>
            <a:pPr algn="just"/>
            <a:r>
              <a:rPr lang="en-US" dirty="0" smtClean="0">
                <a:solidFill>
                  <a:srgbClr val="C00000"/>
                </a:solidFill>
                <a:latin typeface="+mj-lt"/>
              </a:rPr>
              <a:t>According to the principle of superposition,</a:t>
            </a:r>
          </a:p>
          <a:p>
            <a:pPr algn="just"/>
            <a:endParaRPr lang="en-US" dirty="0">
              <a:solidFill>
                <a:srgbClr val="C00000"/>
              </a:solidFill>
              <a:latin typeface="+mj-lt"/>
            </a:endParaRPr>
          </a:p>
        </p:txBody>
      </p:sp>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0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057400" y="2819400"/>
            <a:ext cx="5143500" cy="371475"/>
          </a:xfrm>
          <a:prstGeom prst="rect">
            <a:avLst/>
          </a:prstGeom>
          <a:noFill/>
        </p:spPr>
      </p:pic>
      <p:sp>
        <p:nvSpPr>
          <p:cNvPr id="512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0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981200" y="3352800"/>
            <a:ext cx="5362575" cy="342900"/>
          </a:xfrm>
          <a:prstGeom prst="rect">
            <a:avLst/>
          </a:prstGeom>
          <a:noFill/>
        </p:spPr>
      </p:pic>
      <p:sp>
        <p:nvSpPr>
          <p:cNvPr id="5120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05"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828800" y="3962400"/>
            <a:ext cx="142875" cy="342900"/>
          </a:xfrm>
          <a:prstGeom prst="rect">
            <a:avLst/>
          </a:prstGeom>
          <a:noFill/>
        </p:spPr>
      </p:pic>
      <p:sp>
        <p:nvSpPr>
          <p:cNvPr id="5120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07"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066800" y="4419600"/>
            <a:ext cx="1190625" cy="342900"/>
          </a:xfrm>
          <a:prstGeom prst="rect">
            <a:avLst/>
          </a:prstGeom>
          <a:noFill/>
        </p:spPr>
      </p:pic>
      <p:sp>
        <p:nvSpPr>
          <p:cNvPr id="51212"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11" name="Picture 11"/>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762000" y="5562600"/>
            <a:ext cx="7281333" cy="381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b="1" dirty="0" smtClean="0"/>
              <a:t>Brewster's Law</a:t>
            </a:r>
            <a:endParaRPr lang="en-US" sz="4000" dirty="0"/>
          </a:p>
        </p:txBody>
      </p:sp>
      <p:sp>
        <p:nvSpPr>
          <p:cNvPr id="3" name="Content Placeholder 2"/>
          <p:cNvSpPr>
            <a:spLocks noGrp="1"/>
          </p:cNvSpPr>
          <p:nvPr>
            <p:ph idx="1"/>
          </p:nvPr>
        </p:nvSpPr>
        <p:spPr>
          <a:xfrm>
            <a:off x="457200" y="1600200"/>
            <a:ext cx="8229600" cy="4724400"/>
          </a:xfrm>
        </p:spPr>
        <p:txBody>
          <a:bodyPr>
            <a:normAutofit lnSpcReduction="10000"/>
          </a:bodyPr>
          <a:lstStyle/>
          <a:p>
            <a:pPr algn="just"/>
            <a:r>
              <a:rPr lang="en-US" dirty="0" smtClean="0">
                <a:solidFill>
                  <a:srgbClr val="C00000"/>
                </a:solidFill>
                <a:latin typeface="+mj-lt"/>
              </a:rPr>
              <a:t>In 1892, Brewster performed number of experiments to study the polarization of light by reflection at the surfaces of different media.</a:t>
            </a:r>
          </a:p>
          <a:p>
            <a:pPr algn="just"/>
            <a:r>
              <a:rPr lang="en-US" dirty="0" smtClean="0">
                <a:solidFill>
                  <a:schemeClr val="tx2"/>
                </a:solidFill>
                <a:latin typeface="+mj-lt"/>
              </a:rPr>
              <a:t>He found that ordinary light is completely polarized in the plane of incidence when it gets reflected from a transparent medium at a particular angle known as the </a:t>
            </a:r>
            <a:r>
              <a:rPr lang="en-US" b="1" i="1" dirty="0" smtClean="0">
                <a:solidFill>
                  <a:schemeClr val="tx2"/>
                </a:solidFill>
                <a:latin typeface="+mj-lt"/>
              </a:rPr>
              <a:t>'angle of polarization.'</a:t>
            </a:r>
            <a:endParaRPr lang="en-US" dirty="0" smtClean="0">
              <a:solidFill>
                <a:schemeClr val="tx2"/>
              </a:solidFill>
              <a:latin typeface="+mj-lt"/>
            </a:endParaRPr>
          </a:p>
          <a:p>
            <a:pPr algn="just"/>
            <a:r>
              <a:rPr lang="en-US" dirty="0" smtClean="0">
                <a:solidFill>
                  <a:srgbClr val="C00000"/>
                </a:solidFill>
                <a:latin typeface="+mj-lt"/>
              </a:rPr>
              <a:t>He proved that </a:t>
            </a:r>
            <a:r>
              <a:rPr lang="en-US" b="1" i="1" dirty="0" smtClean="0">
                <a:solidFill>
                  <a:srgbClr val="C00000"/>
                </a:solidFill>
                <a:latin typeface="+mj-lt"/>
              </a:rPr>
              <a:t>'the tangent of the angle of polarization is numerically equal to the refractive index of the medium.'</a:t>
            </a:r>
            <a:r>
              <a:rPr lang="en-US" b="1" dirty="0" smtClean="0">
                <a:solidFill>
                  <a:srgbClr val="C00000"/>
                </a:solidFill>
                <a:latin typeface="+mj-lt"/>
              </a:rPr>
              <a:t> </a:t>
            </a:r>
          </a:p>
          <a:p>
            <a:pPr algn="just"/>
            <a:r>
              <a:rPr lang="en-US" dirty="0" smtClean="0">
                <a:solidFill>
                  <a:schemeClr val="tx2"/>
                </a:solidFill>
                <a:latin typeface="+mj-lt"/>
              </a:rPr>
              <a:t>Also the reflected and retracted rays are perpendicular to each other.</a:t>
            </a:r>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C00000"/>
                </a:solidFill>
                <a:latin typeface="+mj-lt"/>
              </a:rPr>
              <a:t>From equation- (2)</a:t>
            </a:r>
          </a:p>
          <a:p>
            <a:endParaRPr lang="en-US" dirty="0" smtClean="0">
              <a:latin typeface="+mj-lt"/>
            </a:endParaRPr>
          </a:p>
          <a:p>
            <a:endParaRPr lang="en-US" dirty="0" smtClean="0">
              <a:latin typeface="+mj-lt"/>
            </a:endParaRPr>
          </a:p>
          <a:p>
            <a:endParaRPr lang="en-US" dirty="0" smtClean="0">
              <a:latin typeface="+mj-lt"/>
            </a:endParaRPr>
          </a:p>
          <a:p>
            <a:r>
              <a:rPr lang="en-US" dirty="0" smtClean="0">
                <a:solidFill>
                  <a:srgbClr val="C00000"/>
                </a:solidFill>
                <a:latin typeface="+mj-lt"/>
              </a:rPr>
              <a:t>From equation- (1)</a:t>
            </a:r>
          </a:p>
          <a:p>
            <a:endParaRPr lang="en-US" dirty="0" smtClean="0">
              <a:latin typeface="+mj-lt"/>
            </a:endParaRPr>
          </a:p>
          <a:p>
            <a:endParaRPr lang="en-US" dirty="0"/>
          </a:p>
        </p:txBody>
      </p:sp>
      <p:sp>
        <p:nvSpPr>
          <p:cNvPr id="1105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059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09600" y="2514600"/>
            <a:ext cx="8199120" cy="381000"/>
          </a:xfrm>
          <a:prstGeom prst="rect">
            <a:avLst/>
          </a:prstGeom>
          <a:noFill/>
        </p:spPr>
      </p:pic>
      <p:sp>
        <p:nvSpPr>
          <p:cNvPr id="1105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059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 y="3048000"/>
            <a:ext cx="7909560" cy="457200"/>
          </a:xfrm>
          <a:prstGeom prst="rect">
            <a:avLst/>
          </a:prstGeom>
          <a:noFill/>
        </p:spPr>
      </p:pic>
      <p:sp>
        <p:nvSpPr>
          <p:cNvPr id="1105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0597"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733800" y="1981200"/>
            <a:ext cx="4953762" cy="314325"/>
          </a:xfrm>
          <a:prstGeom prst="rect">
            <a:avLst/>
          </a:prstGeom>
          <a:noFill/>
        </p:spPr>
      </p:pic>
      <p:sp>
        <p:nvSpPr>
          <p:cNvPr id="11060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0599"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592091" y="3886200"/>
            <a:ext cx="2113385" cy="685800"/>
          </a:xfrm>
          <a:prstGeom prst="rect">
            <a:avLst/>
          </a:prstGeom>
          <a:noFill/>
        </p:spPr>
      </p:pic>
      <p:sp>
        <p:nvSpPr>
          <p:cNvPr id="11060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0601"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242391" y="4800600"/>
            <a:ext cx="6546574" cy="990600"/>
          </a:xfrm>
          <a:prstGeom prst="rect">
            <a:avLst/>
          </a:prstGeom>
          <a:noFill/>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C00000"/>
                </a:solidFill>
                <a:latin typeface="+mj-lt"/>
              </a:rPr>
              <a:t>Rearranging above equation,</a:t>
            </a:r>
          </a:p>
          <a:p>
            <a:endParaRPr lang="en-US" dirty="0" smtClean="0">
              <a:solidFill>
                <a:srgbClr val="C00000"/>
              </a:solidFill>
              <a:latin typeface="+mj-lt"/>
            </a:endParaRPr>
          </a:p>
          <a:p>
            <a:endParaRPr lang="en-US" dirty="0" smtClean="0">
              <a:solidFill>
                <a:srgbClr val="C00000"/>
              </a:solidFill>
              <a:latin typeface="+mj-lt"/>
            </a:endParaRPr>
          </a:p>
          <a:p>
            <a:r>
              <a:rPr lang="en-US" dirty="0" smtClean="0">
                <a:solidFill>
                  <a:srgbClr val="C00000"/>
                </a:solidFill>
                <a:latin typeface="+mj-lt"/>
              </a:rPr>
              <a:t>Squaring both the sides,</a:t>
            </a:r>
          </a:p>
          <a:p>
            <a:endParaRPr lang="en-US" dirty="0" smtClean="0"/>
          </a:p>
          <a:p>
            <a:endParaRPr lang="en-US" dirty="0" smtClean="0"/>
          </a:p>
          <a:p>
            <a:endParaRPr lang="en-US" dirty="0"/>
          </a:p>
        </p:txBody>
      </p:sp>
      <p:sp>
        <p:nvSpPr>
          <p:cNvPr id="1116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161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759502" y="2590800"/>
            <a:ext cx="4203148" cy="838200"/>
          </a:xfrm>
          <a:prstGeom prst="rect">
            <a:avLst/>
          </a:prstGeom>
          <a:noFill/>
        </p:spPr>
      </p:pic>
      <p:sp>
        <p:nvSpPr>
          <p:cNvPr id="1116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161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38200" y="3886200"/>
            <a:ext cx="7696200" cy="754529"/>
          </a:xfrm>
          <a:prstGeom prst="rect">
            <a:avLst/>
          </a:prstGeom>
          <a:noFill/>
        </p:spPr>
      </p:pic>
      <p:sp>
        <p:nvSpPr>
          <p:cNvPr id="1116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162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09600" y="4876800"/>
            <a:ext cx="7792529" cy="762000"/>
          </a:xfrm>
          <a:prstGeom prst="rect">
            <a:avLst/>
          </a:prstGeom>
          <a:noFill/>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sz="2400" dirty="0" smtClean="0">
              <a:solidFill>
                <a:srgbClr val="C00000"/>
              </a:solidFill>
              <a:latin typeface="Cambria" pitchFamily="18" charset="0"/>
              <a:ea typeface="Calibri" pitchFamily="34" charset="0"/>
              <a:cs typeface="Times New Roman" pitchFamily="18" charset="0"/>
            </a:endParaRPr>
          </a:p>
          <a:p>
            <a:r>
              <a:rPr lang="en-US" sz="2400" dirty="0" smtClean="0">
                <a:solidFill>
                  <a:srgbClr val="C00000"/>
                </a:solidFill>
                <a:latin typeface="Cambria" pitchFamily="18" charset="0"/>
                <a:ea typeface="Calibri" pitchFamily="34" charset="0"/>
                <a:cs typeface="Times New Roman" pitchFamily="18" charset="0"/>
              </a:rPr>
              <a:t>Dividing both side by E</a:t>
            </a:r>
            <a:r>
              <a:rPr lang="en-US" sz="2400" baseline="-30000" dirty="0" smtClean="0">
                <a:solidFill>
                  <a:srgbClr val="C00000"/>
                </a:solidFill>
                <a:latin typeface="Cambria" pitchFamily="18" charset="0"/>
                <a:ea typeface="Calibri" pitchFamily="34" charset="0"/>
                <a:cs typeface="Times New Roman" pitchFamily="18" charset="0"/>
              </a:rPr>
              <a:t>2</a:t>
            </a:r>
            <a:r>
              <a:rPr lang="en-US" sz="2400" baseline="30000" dirty="0" smtClean="0">
                <a:solidFill>
                  <a:srgbClr val="C00000"/>
                </a:solidFill>
                <a:latin typeface="Cambria" pitchFamily="18" charset="0"/>
                <a:ea typeface="Calibri" pitchFamily="34" charset="0"/>
                <a:cs typeface="Times New Roman" pitchFamily="18" charset="0"/>
              </a:rPr>
              <a:t>2</a:t>
            </a:r>
            <a:endParaRPr lang="en-US" sz="2400" dirty="0">
              <a:solidFill>
                <a:srgbClr val="C00000"/>
              </a:solidFill>
            </a:endParaRPr>
          </a:p>
        </p:txBody>
      </p:sp>
      <p:sp>
        <p:nvSpPr>
          <p:cNvPr id="1136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366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68547" y="2133600"/>
            <a:ext cx="7924797" cy="774934"/>
          </a:xfrm>
          <a:prstGeom prst="rect">
            <a:avLst/>
          </a:prstGeom>
          <a:noFill/>
        </p:spPr>
      </p:pic>
      <p:sp>
        <p:nvSpPr>
          <p:cNvPr id="1136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366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90600" y="3200400"/>
            <a:ext cx="6858000" cy="762000"/>
          </a:xfrm>
          <a:prstGeom prst="rect">
            <a:avLst/>
          </a:prstGeom>
          <a:noFill/>
        </p:spPr>
      </p:pic>
      <p:sp>
        <p:nvSpPr>
          <p:cNvPr id="11367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3670"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600200" y="4953000"/>
            <a:ext cx="6690078" cy="838200"/>
          </a:xfrm>
          <a:prstGeom prst="rect">
            <a:avLst/>
          </a:prstGeom>
          <a:noFill/>
        </p:spPr>
      </p:pic>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38200"/>
            <a:ext cx="8229600" cy="5486400"/>
          </a:xfrm>
        </p:spPr>
        <p:txBody>
          <a:bodyPr/>
          <a:lstStyle/>
          <a:p>
            <a:pPr algn="just"/>
            <a:r>
              <a:rPr lang="en-US" dirty="0" smtClean="0">
                <a:solidFill>
                  <a:srgbClr val="C00000"/>
                </a:solidFill>
                <a:latin typeface="+mj-lt"/>
              </a:rPr>
              <a:t>Above equation, is the general equation of ellipse</a:t>
            </a:r>
          </a:p>
          <a:p>
            <a:pPr algn="just"/>
            <a:r>
              <a:rPr lang="en-US" dirty="0" smtClean="0">
                <a:solidFill>
                  <a:schemeClr val="tx2"/>
                </a:solidFill>
                <a:latin typeface="+mj-lt"/>
              </a:rPr>
              <a:t>Hence, the tip of the resultant vector traces an ellipse in </a:t>
            </a:r>
            <a:r>
              <a:rPr lang="en-US" b="1" dirty="0" smtClean="0">
                <a:solidFill>
                  <a:schemeClr val="tx2"/>
                </a:solidFill>
                <a:latin typeface="+mj-lt"/>
              </a:rPr>
              <a:t>Y-Z</a:t>
            </a:r>
            <a:r>
              <a:rPr lang="en-US" dirty="0" smtClean="0">
                <a:solidFill>
                  <a:schemeClr val="tx2"/>
                </a:solidFill>
                <a:latin typeface="+mj-lt"/>
              </a:rPr>
              <a:t> plane. </a:t>
            </a:r>
          </a:p>
          <a:p>
            <a:pPr algn="just"/>
            <a:r>
              <a:rPr lang="en-US" dirty="0" smtClean="0">
                <a:solidFill>
                  <a:schemeClr val="accent1"/>
                </a:solidFill>
                <a:latin typeface="+mj-lt"/>
              </a:rPr>
              <a:t>The ellipse is constrained within a rectangle having sides </a:t>
            </a:r>
            <a:r>
              <a:rPr lang="en-US" b="1" dirty="0" smtClean="0">
                <a:solidFill>
                  <a:schemeClr val="accent1"/>
                </a:solidFill>
                <a:latin typeface="+mj-lt"/>
              </a:rPr>
              <a:t>2E</a:t>
            </a:r>
            <a:r>
              <a:rPr lang="en-US" b="1" baseline="-25000" dirty="0" smtClean="0">
                <a:solidFill>
                  <a:schemeClr val="accent1"/>
                </a:solidFill>
                <a:latin typeface="+mj-lt"/>
              </a:rPr>
              <a:t>1</a:t>
            </a:r>
            <a:r>
              <a:rPr lang="en-US" dirty="0" smtClean="0">
                <a:solidFill>
                  <a:schemeClr val="accent1"/>
                </a:solidFill>
                <a:latin typeface="+mj-lt"/>
              </a:rPr>
              <a:t>, and </a:t>
            </a:r>
            <a:r>
              <a:rPr lang="en-US" b="1" dirty="0" smtClean="0">
                <a:solidFill>
                  <a:schemeClr val="accent1"/>
                </a:solidFill>
                <a:latin typeface="+mj-lt"/>
              </a:rPr>
              <a:t>2E</a:t>
            </a:r>
            <a:r>
              <a:rPr lang="en-US" b="1" baseline="-25000" dirty="0" smtClean="0">
                <a:solidFill>
                  <a:schemeClr val="accent1"/>
                </a:solidFill>
                <a:latin typeface="+mj-lt"/>
              </a:rPr>
              <a:t>2</a:t>
            </a:r>
            <a:r>
              <a:rPr lang="en-US" b="1" dirty="0" smtClean="0">
                <a:solidFill>
                  <a:schemeClr val="accent1"/>
                </a:solidFill>
                <a:latin typeface="+mj-lt"/>
              </a:rPr>
              <a:t>.</a:t>
            </a:r>
            <a:endParaRPr lang="en-US" dirty="0" smtClean="0">
              <a:solidFill>
                <a:schemeClr val="accent1"/>
              </a:solidFill>
              <a:latin typeface="+mj-lt"/>
            </a:endParaRPr>
          </a:p>
          <a:p>
            <a:endParaRPr lang="en-US" dirty="0"/>
          </a:p>
        </p:txBody>
      </p:sp>
      <p:pic>
        <p:nvPicPr>
          <p:cNvPr id="4" name="Picture 3" descr="D:\Department\Assignment &amp; Question Bank\polarization\14.jpg"/>
          <p:cNvPicPr/>
          <p:nvPr/>
        </p:nvPicPr>
        <p:blipFill>
          <a:blip r:embed="rId2" cstate="print"/>
          <a:srcRect/>
          <a:stretch>
            <a:fillRect/>
          </a:stretch>
        </p:blipFill>
        <p:spPr bwMode="auto">
          <a:xfrm>
            <a:off x="2057400" y="3352800"/>
            <a:ext cx="4876800" cy="31126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dirty="0" smtClean="0">
                <a:solidFill>
                  <a:srgbClr val="FF0000"/>
                </a:solidFill>
              </a:rPr>
              <a:t>Special cases:-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When ,                            ,then two waves are in phase.</a:t>
            </a:r>
          </a:p>
          <a:p>
            <a:pPr lvl="0"/>
            <a:endParaRPr lang="en-US" dirty="0" smtClean="0"/>
          </a:p>
          <a:p>
            <a:pPr lvl="0"/>
            <a:endParaRPr lang="en-US" dirty="0" smtClean="0"/>
          </a:p>
          <a:p>
            <a:pPr lvl="0"/>
            <a:endParaRPr lang="en-US" dirty="0" smtClean="0"/>
          </a:p>
          <a:p>
            <a:endParaRPr lang="en-US" dirty="0"/>
          </a:p>
        </p:txBody>
      </p:sp>
      <p:sp>
        <p:nvSpPr>
          <p:cNvPr id="1146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468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05000" y="2057400"/>
            <a:ext cx="2199409" cy="381000"/>
          </a:xfrm>
          <a:prstGeom prst="rect">
            <a:avLst/>
          </a:prstGeom>
          <a:noFill/>
        </p:spPr>
      </p:pic>
      <p:sp>
        <p:nvSpPr>
          <p:cNvPr id="11469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469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19400" y="2590800"/>
            <a:ext cx="2963333" cy="381000"/>
          </a:xfrm>
          <a:prstGeom prst="rect">
            <a:avLst/>
          </a:prstGeom>
          <a:noFill/>
        </p:spPr>
      </p:pic>
      <p:sp>
        <p:nvSpPr>
          <p:cNvPr id="11469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4693"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165122" y="3276600"/>
            <a:ext cx="3400778" cy="762000"/>
          </a:xfrm>
          <a:prstGeom prst="rect">
            <a:avLst/>
          </a:prstGeom>
          <a:noFill/>
        </p:spPr>
      </p:pic>
      <p:sp>
        <p:nvSpPr>
          <p:cNvPr id="11469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4695"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495800" y="4308821"/>
            <a:ext cx="1590675" cy="721819"/>
          </a:xfrm>
          <a:prstGeom prst="rect">
            <a:avLst/>
          </a:prstGeom>
          <a:noFill/>
        </p:spPr>
      </p:pic>
      <p:sp>
        <p:nvSpPr>
          <p:cNvPr id="11469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4697"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419600" y="5257800"/>
            <a:ext cx="1371600" cy="700088"/>
          </a:xfrm>
          <a:prstGeom prst="rect">
            <a:avLst/>
          </a:prstGeom>
          <a:noFill/>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pPr algn="just"/>
            <a:r>
              <a:rPr lang="en-US" dirty="0" smtClean="0">
                <a:solidFill>
                  <a:schemeClr val="accent1">
                    <a:lumMod val="50000"/>
                  </a:schemeClr>
                </a:solidFill>
                <a:latin typeface="+mj-lt"/>
              </a:rPr>
              <a:t>This is the equation represents a straight line, having a slope (E</a:t>
            </a:r>
            <a:r>
              <a:rPr lang="en-US" baseline="-25000" dirty="0" smtClean="0">
                <a:solidFill>
                  <a:schemeClr val="accent1">
                    <a:lumMod val="50000"/>
                  </a:schemeClr>
                </a:solidFill>
                <a:latin typeface="+mj-lt"/>
              </a:rPr>
              <a:t>2</a:t>
            </a:r>
            <a:r>
              <a:rPr lang="en-US" dirty="0" smtClean="0">
                <a:solidFill>
                  <a:schemeClr val="accent1">
                    <a:lumMod val="50000"/>
                  </a:schemeClr>
                </a:solidFill>
                <a:latin typeface="+mj-lt"/>
              </a:rPr>
              <a:t>/E</a:t>
            </a:r>
            <a:r>
              <a:rPr lang="en-US" baseline="-25000" dirty="0" smtClean="0">
                <a:solidFill>
                  <a:schemeClr val="accent1">
                    <a:lumMod val="50000"/>
                  </a:schemeClr>
                </a:solidFill>
                <a:latin typeface="+mj-lt"/>
              </a:rPr>
              <a:t>1</a:t>
            </a:r>
            <a:r>
              <a:rPr lang="en-US" dirty="0" smtClean="0">
                <a:solidFill>
                  <a:schemeClr val="accent1">
                    <a:lumMod val="50000"/>
                  </a:schemeClr>
                </a:solidFill>
                <a:latin typeface="+mj-lt"/>
              </a:rPr>
              <a:t>). </a:t>
            </a:r>
          </a:p>
          <a:p>
            <a:pPr algn="just"/>
            <a:r>
              <a:rPr lang="en-US" dirty="0" smtClean="0">
                <a:solidFill>
                  <a:srgbClr val="C00000"/>
                </a:solidFill>
                <a:latin typeface="+mj-lt"/>
              </a:rPr>
              <a:t>It means that, the resultant of two plane-polarized waves is again a plane-polarized wave.</a:t>
            </a:r>
          </a:p>
          <a:p>
            <a:pPr algn="just"/>
            <a:r>
              <a:rPr lang="en-US" dirty="0" smtClean="0">
                <a:solidFill>
                  <a:schemeClr val="tx2"/>
                </a:solidFill>
                <a:latin typeface="+mj-lt"/>
              </a:rPr>
              <a:t>When</a:t>
            </a:r>
          </a:p>
          <a:p>
            <a:pPr algn="just"/>
            <a:r>
              <a:rPr lang="en-US" dirty="0" smtClean="0">
                <a:solidFill>
                  <a:srgbClr val="C00000"/>
                </a:solidFill>
                <a:latin typeface="+mj-lt"/>
              </a:rPr>
              <a:t>The two waves are in opposite phase.</a:t>
            </a:r>
            <a:endParaRPr lang="en-US" dirty="0">
              <a:solidFill>
                <a:srgbClr val="C00000"/>
              </a:solidFill>
              <a:latin typeface="+mj-lt"/>
            </a:endParaRPr>
          </a:p>
        </p:txBody>
      </p:sp>
      <p:sp>
        <p:nvSpPr>
          <p:cNvPr id="1167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673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667000" y="2133600"/>
            <a:ext cx="4716624" cy="685800"/>
          </a:xfrm>
          <a:prstGeom prst="rect">
            <a:avLst/>
          </a:prstGeom>
          <a:noFill/>
        </p:spPr>
      </p:pic>
      <p:sp>
        <p:nvSpPr>
          <p:cNvPr id="1167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67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14600" y="4724400"/>
            <a:ext cx="2850444" cy="381000"/>
          </a:xfrm>
          <a:prstGeom prst="rect">
            <a:avLst/>
          </a:prstGeom>
          <a:noFill/>
        </p:spPr>
      </p:pic>
      <p:sp>
        <p:nvSpPr>
          <p:cNvPr id="11674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674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796470" y="5867400"/>
            <a:ext cx="3118556" cy="381000"/>
          </a:xfrm>
          <a:prstGeom prst="rect">
            <a:avLst/>
          </a:prstGeom>
          <a:noFill/>
        </p:spPr>
      </p:pic>
      <p:sp>
        <p:nvSpPr>
          <p:cNvPr id="116743" name="Rectangle 7"/>
          <p:cNvSpPr>
            <a:spLocks noChangeArrowheads="1"/>
          </p:cNvSpPr>
          <p:nvPr/>
        </p:nvSpPr>
        <p:spPr bwMode="auto">
          <a:xfrm>
            <a:off x="0" y="7143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solidFill>
                  <a:srgbClr val="C00000"/>
                </a:solidFill>
                <a:latin typeface="+mj-lt"/>
              </a:rPr>
              <a:t>This equation represents a straight line of a slope (-E</a:t>
            </a:r>
            <a:r>
              <a:rPr lang="en-US" baseline="-25000" dirty="0" smtClean="0">
                <a:solidFill>
                  <a:srgbClr val="C00000"/>
                </a:solidFill>
                <a:latin typeface="+mj-lt"/>
              </a:rPr>
              <a:t>2</a:t>
            </a:r>
            <a:r>
              <a:rPr lang="en-US" dirty="0" smtClean="0">
                <a:solidFill>
                  <a:srgbClr val="C00000"/>
                </a:solidFill>
                <a:latin typeface="+mj-lt"/>
              </a:rPr>
              <a:t>/E</a:t>
            </a:r>
            <a:r>
              <a:rPr lang="en-US" baseline="-25000" dirty="0" smtClean="0">
                <a:solidFill>
                  <a:srgbClr val="C00000"/>
                </a:solidFill>
                <a:latin typeface="+mj-lt"/>
              </a:rPr>
              <a:t>1</a:t>
            </a:r>
            <a:r>
              <a:rPr lang="en-US" dirty="0" smtClean="0">
                <a:solidFill>
                  <a:srgbClr val="C00000"/>
                </a:solidFill>
                <a:latin typeface="+mj-lt"/>
              </a:rPr>
              <a:t>).</a:t>
            </a:r>
          </a:p>
          <a:p>
            <a:endParaRPr lang="en-US" dirty="0"/>
          </a:p>
        </p:txBody>
      </p:sp>
      <p:sp>
        <p:nvSpPr>
          <p:cNvPr id="1177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776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819400" y="1981200"/>
            <a:ext cx="3060700" cy="685800"/>
          </a:xfrm>
          <a:prstGeom prst="rect">
            <a:avLst/>
          </a:prstGeom>
          <a:noFill/>
        </p:spPr>
      </p:pic>
      <p:sp>
        <p:nvSpPr>
          <p:cNvPr id="1177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776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429000" y="2819400"/>
            <a:ext cx="1514475" cy="687240"/>
          </a:xfrm>
          <a:prstGeom prst="rect">
            <a:avLst/>
          </a:prstGeom>
          <a:noFill/>
        </p:spPr>
      </p:pic>
      <p:sp>
        <p:nvSpPr>
          <p:cNvPr id="11776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7765"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505200" y="3809999"/>
            <a:ext cx="1295400" cy="661193"/>
          </a:xfrm>
          <a:prstGeom prst="rect">
            <a:avLst/>
          </a:prstGeom>
          <a:noFill/>
        </p:spPr>
      </p:pic>
      <p:sp>
        <p:nvSpPr>
          <p:cNvPr id="11776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7767"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352800" y="4724400"/>
            <a:ext cx="4842588" cy="685800"/>
          </a:xfrm>
          <a:prstGeom prst="rect">
            <a:avLst/>
          </a:prstGeom>
          <a:noFill/>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a:t>
            </a:r>
          </a:p>
          <a:p>
            <a:endParaRPr lang="en-US" dirty="0" smtClean="0"/>
          </a:p>
          <a:p>
            <a:endParaRPr lang="en-US" dirty="0" smtClean="0"/>
          </a:p>
          <a:p>
            <a:endParaRPr lang="en-US" dirty="0" smtClean="0"/>
          </a:p>
          <a:p>
            <a:pPr algn="just"/>
            <a:r>
              <a:rPr lang="en-US" dirty="0" smtClean="0">
                <a:solidFill>
                  <a:srgbClr val="C00000"/>
                </a:solidFill>
                <a:latin typeface="+mj-lt"/>
              </a:rPr>
              <a:t>This is the equation of ellipse. </a:t>
            </a:r>
          </a:p>
          <a:p>
            <a:pPr algn="just"/>
            <a:r>
              <a:rPr lang="en-US" dirty="0" smtClean="0">
                <a:solidFill>
                  <a:schemeClr val="tx2"/>
                </a:solidFill>
                <a:latin typeface="+mj-lt"/>
              </a:rPr>
              <a:t>Its major and minor axis considers with y-and z coordinates axes. </a:t>
            </a:r>
          </a:p>
          <a:p>
            <a:pPr algn="just"/>
            <a:r>
              <a:rPr lang="en-US" dirty="0" smtClean="0">
                <a:solidFill>
                  <a:schemeClr val="accent3">
                    <a:lumMod val="50000"/>
                  </a:schemeClr>
                </a:solidFill>
                <a:latin typeface="+mj-lt"/>
              </a:rPr>
              <a:t>Thus the waves are out of phase by 90</a:t>
            </a:r>
            <a:r>
              <a:rPr lang="en-US" baseline="30000" dirty="0" smtClean="0">
                <a:solidFill>
                  <a:schemeClr val="accent3">
                    <a:lumMod val="50000"/>
                  </a:schemeClr>
                </a:solidFill>
                <a:latin typeface="+mj-lt"/>
              </a:rPr>
              <a:t>0</a:t>
            </a:r>
            <a:r>
              <a:rPr lang="en-US" dirty="0" smtClean="0">
                <a:solidFill>
                  <a:schemeClr val="accent3">
                    <a:lumMod val="50000"/>
                  </a:schemeClr>
                </a:solidFill>
                <a:latin typeface="+mj-lt"/>
              </a:rPr>
              <a:t> and their resultant wave is elliptically polarized wave.</a:t>
            </a:r>
          </a:p>
          <a:p>
            <a:endParaRPr lang="en-US" dirty="0"/>
          </a:p>
        </p:txBody>
      </p:sp>
      <p:sp>
        <p:nvSpPr>
          <p:cNvPr id="1187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878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614197" y="1905000"/>
            <a:ext cx="3434054" cy="695325"/>
          </a:xfrm>
          <a:prstGeom prst="rect">
            <a:avLst/>
          </a:prstGeom>
          <a:noFill/>
        </p:spPr>
      </p:pic>
      <p:sp>
        <p:nvSpPr>
          <p:cNvPr id="11878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878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95600" y="2514600"/>
            <a:ext cx="3155244" cy="409575"/>
          </a:xfrm>
          <a:prstGeom prst="rect">
            <a:avLst/>
          </a:prstGeom>
          <a:noFill/>
        </p:spPr>
      </p:pic>
      <p:sp>
        <p:nvSpPr>
          <p:cNvPr id="118789" name="Rectangle 5"/>
          <p:cNvSpPr>
            <a:spLocks noChangeArrowheads="1"/>
          </p:cNvSpPr>
          <p:nvPr/>
        </p:nvSpPr>
        <p:spPr bwMode="auto">
          <a:xfrm>
            <a:off x="685800" y="7143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79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8790"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819400" y="3048000"/>
            <a:ext cx="5069633" cy="762000"/>
          </a:xfrm>
          <a:prstGeom prst="rect">
            <a:avLst/>
          </a:prstGeom>
          <a:noFill/>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562600"/>
          </a:xfrm>
        </p:spPr>
        <p:txBody>
          <a:bodyPr/>
          <a:lstStyle/>
          <a:p>
            <a:r>
              <a:rPr lang="en-US" dirty="0" smtClean="0">
                <a:solidFill>
                  <a:schemeClr val="accent1">
                    <a:lumMod val="50000"/>
                  </a:schemeClr>
                </a:solidFill>
                <a:latin typeface="+mj-lt"/>
              </a:rPr>
              <a:t>If,</a:t>
            </a:r>
          </a:p>
          <a:p>
            <a:r>
              <a:rPr lang="en-US" dirty="0" smtClean="0">
                <a:solidFill>
                  <a:schemeClr val="accent1">
                    <a:lumMod val="50000"/>
                  </a:schemeClr>
                </a:solidFill>
                <a:latin typeface="+mj-lt"/>
              </a:rPr>
              <a:t>Then, equation (4) reduced to,</a:t>
            </a:r>
          </a:p>
          <a:p>
            <a:r>
              <a:rPr lang="en-US" dirty="0" smtClean="0"/>
              <a:t> </a:t>
            </a:r>
          </a:p>
          <a:p>
            <a:r>
              <a:rPr lang="en-US" dirty="0" smtClean="0">
                <a:solidFill>
                  <a:srgbClr val="C00000"/>
                </a:solidFill>
                <a:latin typeface="+mj-lt"/>
              </a:rPr>
              <a:t>This is the equation of circle. Hence result wave is circularly polarized.</a:t>
            </a:r>
          </a:p>
          <a:p>
            <a:endParaRPr lang="en-US" dirty="0"/>
          </a:p>
        </p:txBody>
      </p:sp>
      <p:sp>
        <p:nvSpPr>
          <p:cNvPr id="1198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980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33600" y="1676400"/>
            <a:ext cx="3422072" cy="723900"/>
          </a:xfrm>
          <a:prstGeom prst="rect">
            <a:avLst/>
          </a:prstGeom>
          <a:noFill/>
        </p:spPr>
      </p:pic>
      <p:sp>
        <p:nvSpPr>
          <p:cNvPr id="11981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981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971800" y="3048000"/>
            <a:ext cx="1850672" cy="409575"/>
          </a:xfrm>
          <a:prstGeom prst="rect">
            <a:avLst/>
          </a:prstGeom>
          <a:noFill/>
        </p:spPr>
      </p:pic>
      <p:sp>
        <p:nvSpPr>
          <p:cNvPr id="119813" name="Rectangle 5"/>
          <p:cNvSpPr>
            <a:spLocks noChangeArrowheads="1"/>
          </p:cNvSpPr>
          <p:nvPr/>
        </p:nvSpPr>
        <p:spPr bwMode="auto">
          <a:xfrm>
            <a:off x="0" y="7143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9" name="Picture 8" descr="D:\Department\Assignment &amp; Question Bank\polarization\15.jpg"/>
          <p:cNvPicPr/>
          <p:nvPr/>
        </p:nvPicPr>
        <p:blipFill>
          <a:blip r:embed="rId4" cstate="print"/>
          <a:srcRect/>
          <a:stretch>
            <a:fillRect/>
          </a:stretch>
        </p:blipFill>
        <p:spPr bwMode="auto">
          <a:xfrm>
            <a:off x="990600" y="3429000"/>
            <a:ext cx="69342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b="1" dirty="0" smtClean="0">
                <a:solidFill>
                  <a:srgbClr val="C00000"/>
                </a:solidFill>
              </a:rPr>
              <a:t>TYPES OF POLARIZED LIGHT</a:t>
            </a:r>
            <a:r>
              <a:rPr lang="en-US" sz="4000" dirty="0" smtClean="0">
                <a:solidFill>
                  <a:srgbClr val="C00000"/>
                </a:solidFill>
              </a:rPr>
              <a:t/>
            </a:r>
            <a:br>
              <a:rPr lang="en-US" sz="4000" dirty="0" smtClean="0">
                <a:solidFill>
                  <a:srgbClr val="C00000"/>
                </a:solidFill>
              </a:rPr>
            </a:br>
            <a:endParaRPr lang="en-US" sz="4000" dirty="0">
              <a:solidFill>
                <a:srgbClr val="C00000"/>
              </a:solidFill>
            </a:endParaRPr>
          </a:p>
        </p:txBody>
      </p:sp>
      <p:sp>
        <p:nvSpPr>
          <p:cNvPr id="3" name="Content Placeholder 2"/>
          <p:cNvSpPr>
            <a:spLocks noGrp="1"/>
          </p:cNvSpPr>
          <p:nvPr>
            <p:ph idx="1"/>
          </p:nvPr>
        </p:nvSpPr>
        <p:spPr/>
        <p:txBody>
          <a:bodyPr>
            <a:normAutofit lnSpcReduction="10000"/>
          </a:bodyPr>
          <a:lstStyle/>
          <a:p>
            <a:pPr lvl="0"/>
            <a:r>
              <a:rPr lang="en-US" b="1" dirty="0" smtClean="0">
                <a:solidFill>
                  <a:srgbClr val="FF0000"/>
                </a:solidFill>
                <a:latin typeface="+mj-lt"/>
              </a:rPr>
              <a:t>Unpolarized light:-</a:t>
            </a:r>
            <a:endParaRPr lang="en-US" dirty="0" smtClean="0">
              <a:solidFill>
                <a:srgbClr val="FF0000"/>
              </a:solidFill>
              <a:latin typeface="+mj-lt"/>
            </a:endParaRPr>
          </a:p>
          <a:p>
            <a:pPr algn="just"/>
            <a:r>
              <a:rPr lang="en-US" dirty="0" smtClean="0">
                <a:solidFill>
                  <a:schemeClr val="tx2"/>
                </a:solidFill>
                <a:latin typeface="+mj-lt"/>
              </a:rPr>
              <a:t>It consists of sequence of wave trains, all oriented at random. It is considered as the resultant of two optical vectors components, which are incoherent.</a:t>
            </a:r>
          </a:p>
          <a:p>
            <a:pPr lvl="0"/>
            <a:r>
              <a:rPr lang="en-US" b="1" dirty="0" smtClean="0">
                <a:solidFill>
                  <a:srgbClr val="FF0000"/>
                </a:solidFill>
                <a:latin typeface="+mj-lt"/>
              </a:rPr>
              <a:t>Linearly polarized light:-</a:t>
            </a:r>
            <a:endParaRPr lang="en-US" dirty="0" smtClean="0">
              <a:solidFill>
                <a:srgbClr val="FF0000"/>
              </a:solidFill>
              <a:latin typeface="+mj-lt"/>
            </a:endParaRPr>
          </a:p>
          <a:p>
            <a:pPr algn="just"/>
            <a:r>
              <a:rPr lang="en-US" dirty="0" smtClean="0">
                <a:solidFill>
                  <a:schemeClr val="tx2"/>
                </a:solidFill>
                <a:latin typeface="+mj-lt"/>
              </a:rPr>
              <a:t>It can be regarded as a resultant of two coherent linearly polarized waves.</a:t>
            </a:r>
          </a:p>
          <a:p>
            <a:pPr lvl="0"/>
            <a:r>
              <a:rPr lang="en-US" b="1" dirty="0" smtClean="0">
                <a:solidFill>
                  <a:srgbClr val="FF0000"/>
                </a:solidFill>
                <a:latin typeface="+mj-lt"/>
              </a:rPr>
              <a:t>Partially polarized light:-</a:t>
            </a:r>
            <a:endParaRPr lang="en-US" dirty="0" smtClean="0">
              <a:solidFill>
                <a:srgbClr val="FF0000"/>
              </a:solidFill>
              <a:latin typeface="+mj-lt"/>
            </a:endParaRPr>
          </a:p>
          <a:p>
            <a:pPr algn="just"/>
            <a:r>
              <a:rPr lang="en-US" dirty="0" smtClean="0">
                <a:solidFill>
                  <a:schemeClr val="tx2"/>
                </a:solidFill>
                <a:latin typeface="+mj-lt"/>
              </a:rPr>
              <a:t>It is a mixture of linearly polarized light and unpolarized light.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solidFill>
                  <a:srgbClr val="C00000"/>
                </a:solidFill>
                <a:latin typeface="+mj-lt"/>
              </a:rPr>
              <a:t>If          is the angle and    </a:t>
            </a:r>
            <a:r>
              <a:rPr lang="el-GR" dirty="0" smtClean="0">
                <a:solidFill>
                  <a:srgbClr val="C00000"/>
                </a:solidFill>
                <a:latin typeface="+mj-lt"/>
              </a:rPr>
              <a:t>μ</a:t>
            </a:r>
            <a:r>
              <a:rPr lang="en-US" dirty="0" smtClean="0">
                <a:solidFill>
                  <a:srgbClr val="C00000"/>
                </a:solidFill>
                <a:latin typeface="+mj-lt"/>
              </a:rPr>
              <a:t> is the refractive index of the medium, then</a:t>
            </a:r>
          </a:p>
          <a:p>
            <a:r>
              <a:rPr lang="en-US" dirty="0" smtClean="0">
                <a:solidFill>
                  <a:srgbClr val="002060"/>
                </a:solidFill>
                <a:latin typeface="+mj-lt"/>
              </a:rPr>
              <a:t>This is known as Brewster’s law.</a:t>
            </a:r>
          </a:p>
          <a:p>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371600" y="1981200"/>
            <a:ext cx="342900" cy="440871"/>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429000" y="2438400"/>
            <a:ext cx="1666875" cy="533400"/>
          </a:xfrm>
          <a:prstGeom prst="rect">
            <a:avLst/>
          </a:prstGeom>
          <a:noFill/>
        </p:spPr>
      </p:pic>
      <p:pic>
        <p:nvPicPr>
          <p:cNvPr id="10" name="Picture 9" descr="D:\Department\Assignment &amp; Question Bank\polarization\03 (b).jpg"/>
          <p:cNvPicPr/>
          <p:nvPr/>
        </p:nvPicPr>
        <p:blipFill>
          <a:blip r:embed="rId4" cstate="print"/>
          <a:srcRect/>
          <a:stretch>
            <a:fillRect/>
          </a:stretch>
        </p:blipFill>
        <p:spPr bwMode="auto">
          <a:xfrm>
            <a:off x="2590800" y="3429000"/>
            <a:ext cx="4419600" cy="29157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b="1" dirty="0" smtClean="0">
                <a:solidFill>
                  <a:srgbClr val="C00000"/>
                </a:solidFill>
                <a:latin typeface="+mj-lt"/>
              </a:rPr>
              <a:t>Elliptically polarized light:-</a:t>
            </a:r>
            <a:endParaRPr lang="en-US" dirty="0" smtClean="0">
              <a:solidFill>
                <a:srgbClr val="C00000"/>
              </a:solidFill>
              <a:latin typeface="+mj-lt"/>
            </a:endParaRPr>
          </a:p>
          <a:p>
            <a:pPr algn="just"/>
            <a:r>
              <a:rPr lang="en-US" dirty="0" smtClean="0">
                <a:solidFill>
                  <a:schemeClr val="tx2"/>
                </a:solidFill>
                <a:latin typeface="+mj-lt"/>
              </a:rPr>
              <a:t>It is the resultant of two coherent waves having different amplitudes and a constant phase difference of 90</a:t>
            </a:r>
            <a:r>
              <a:rPr lang="en-US" baseline="30000" dirty="0" smtClean="0">
                <a:solidFill>
                  <a:schemeClr val="tx2"/>
                </a:solidFill>
                <a:latin typeface="+mj-lt"/>
              </a:rPr>
              <a:t>0</a:t>
            </a:r>
            <a:r>
              <a:rPr lang="en-US" dirty="0" smtClean="0">
                <a:solidFill>
                  <a:schemeClr val="tx2"/>
                </a:solidFill>
                <a:latin typeface="+mj-lt"/>
              </a:rPr>
              <a:t>.</a:t>
            </a:r>
          </a:p>
          <a:p>
            <a:pPr algn="just"/>
            <a:r>
              <a:rPr lang="en-US" dirty="0" smtClean="0">
                <a:solidFill>
                  <a:srgbClr val="FF0000"/>
                </a:solidFill>
                <a:latin typeface="+mj-lt"/>
              </a:rPr>
              <a:t>In elliptically polarized light, the magnitude of electric vector E rotates about the direction of propagation.</a:t>
            </a:r>
          </a:p>
          <a:p>
            <a:pPr algn="just"/>
            <a:r>
              <a:rPr lang="en-US" dirty="0" smtClean="0">
                <a:solidFill>
                  <a:schemeClr val="tx2"/>
                </a:solidFill>
                <a:latin typeface="+mj-lt"/>
              </a:rPr>
              <a:t>If light is coming towards us, we would observe that tip of the E vector traces an ellipse.</a:t>
            </a:r>
          </a:p>
          <a:p>
            <a:pPr lvl="0"/>
            <a:r>
              <a:rPr lang="en-US" dirty="0" smtClean="0">
                <a:solidFill>
                  <a:srgbClr val="FF0000"/>
                </a:solidFill>
                <a:latin typeface="+mj-lt"/>
              </a:rPr>
              <a:t>The side view of </a:t>
            </a:r>
            <a:r>
              <a:rPr lang="en-US" b="1" dirty="0" smtClean="0">
                <a:solidFill>
                  <a:srgbClr val="FF0000"/>
                </a:solidFill>
                <a:latin typeface="+mj-lt"/>
              </a:rPr>
              <a:t>E</a:t>
            </a:r>
            <a:r>
              <a:rPr lang="en-US" dirty="0" smtClean="0">
                <a:solidFill>
                  <a:srgbClr val="FF0000"/>
                </a:solidFill>
                <a:latin typeface="+mj-lt"/>
              </a:rPr>
              <a:t> vector gives flattered helix in space.</a:t>
            </a:r>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19200"/>
            <a:ext cx="8229600" cy="5105400"/>
          </a:xfrm>
        </p:spPr>
        <p:txBody>
          <a:bodyPr/>
          <a:lstStyle/>
          <a:p>
            <a:pPr lvl="0" algn="just"/>
            <a:r>
              <a:rPr lang="en-US" dirty="0" smtClean="0">
                <a:solidFill>
                  <a:schemeClr val="tx2"/>
                </a:solidFill>
                <a:latin typeface="+mj-lt"/>
              </a:rPr>
              <a:t>If we look from the source and rotation of E vector is clockwise then it is right elliptically polarized wave. If it is anti clock wise then it is left elliptically polarized wave.</a:t>
            </a:r>
          </a:p>
          <a:p>
            <a:endParaRPr lang="en-US" dirty="0"/>
          </a:p>
        </p:txBody>
      </p:sp>
      <p:pic>
        <p:nvPicPr>
          <p:cNvPr id="4" name="Picture 3" descr="D:\Department\Assignment &amp; Question Bank\polarization\17.jpg"/>
          <p:cNvPicPr/>
          <p:nvPr/>
        </p:nvPicPr>
        <p:blipFill>
          <a:blip r:embed="rId2" cstate="print"/>
          <a:srcRect/>
          <a:stretch>
            <a:fillRect/>
          </a:stretch>
        </p:blipFill>
        <p:spPr bwMode="auto">
          <a:xfrm>
            <a:off x="914400" y="2362200"/>
            <a:ext cx="7772400"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dirty="0" smtClean="0">
                <a:solidFill>
                  <a:srgbClr val="C00000"/>
                </a:solidFill>
              </a:rPr>
              <a:t>Circularly polarized light:-</a:t>
            </a:r>
            <a:r>
              <a:rPr lang="en-US" sz="4400" dirty="0" smtClean="0">
                <a:solidFill>
                  <a:srgbClr val="C00000"/>
                </a:solidFill>
              </a:rPr>
              <a:t> </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5105400"/>
          </a:xfrm>
        </p:spPr>
        <p:txBody>
          <a:bodyPr/>
          <a:lstStyle/>
          <a:p>
            <a:pPr lvl="0" algn="just"/>
            <a:r>
              <a:rPr lang="en-US" dirty="0" smtClean="0">
                <a:solidFill>
                  <a:schemeClr val="tx2"/>
                </a:solidFill>
              </a:rPr>
              <a:t>It is the resultant of two coherent waves having same amplitudes and a constant phase difference of 90</a:t>
            </a:r>
            <a:r>
              <a:rPr lang="en-US" baseline="30000" dirty="0" smtClean="0">
                <a:solidFill>
                  <a:schemeClr val="tx2"/>
                </a:solidFill>
              </a:rPr>
              <a:t>0</a:t>
            </a:r>
            <a:r>
              <a:rPr lang="en-US" dirty="0" smtClean="0">
                <a:solidFill>
                  <a:schemeClr val="tx2"/>
                </a:solidFill>
              </a:rPr>
              <a:t>. In this type of light the magnitude of E vector remains constant.</a:t>
            </a:r>
          </a:p>
          <a:p>
            <a:endParaRPr lang="en-US" dirty="0"/>
          </a:p>
        </p:txBody>
      </p:sp>
      <p:pic>
        <p:nvPicPr>
          <p:cNvPr id="4" name="Picture 3" descr="D:\Department\Assignment &amp; Question Bank\polarization\18.jpg"/>
          <p:cNvPicPr/>
          <p:nvPr/>
        </p:nvPicPr>
        <p:blipFill>
          <a:blip r:embed="rId2" cstate="print"/>
          <a:srcRect/>
          <a:stretch>
            <a:fillRect/>
          </a:stretch>
        </p:blipFill>
        <p:spPr bwMode="auto">
          <a:xfrm>
            <a:off x="2057400" y="2743200"/>
            <a:ext cx="5638800" cy="295454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solidFill>
                  <a:srgbClr val="C00000"/>
                </a:solidFill>
                <a:latin typeface="+mj-lt"/>
              </a:rPr>
              <a:t>If light is coming towards us, we would observe that tip of the E vector trances a circle.</a:t>
            </a:r>
          </a:p>
          <a:p>
            <a:pPr algn="just"/>
            <a:r>
              <a:rPr lang="en-US" dirty="0" smtClean="0">
                <a:solidFill>
                  <a:schemeClr val="tx2"/>
                </a:solidFill>
                <a:latin typeface="+mj-lt"/>
              </a:rPr>
              <a:t>If we look from the source and rotation </a:t>
            </a:r>
            <a:r>
              <a:rPr lang="en-US" b="1" dirty="0" smtClean="0">
                <a:solidFill>
                  <a:schemeClr val="tx2"/>
                </a:solidFill>
                <a:latin typeface="+mj-lt"/>
              </a:rPr>
              <a:t>E </a:t>
            </a:r>
            <a:r>
              <a:rPr lang="en-US" dirty="0" smtClean="0">
                <a:solidFill>
                  <a:schemeClr val="tx2"/>
                </a:solidFill>
                <a:latin typeface="+mj-lt"/>
              </a:rPr>
              <a:t>vector is </a:t>
            </a:r>
            <a:r>
              <a:rPr lang="en-US" dirty="0" smtClean="0">
                <a:solidFill>
                  <a:srgbClr val="660033"/>
                </a:solidFill>
                <a:latin typeface="+mj-lt"/>
              </a:rPr>
              <a:t>clockwise</a:t>
            </a:r>
            <a:r>
              <a:rPr lang="en-US" dirty="0" smtClean="0">
                <a:solidFill>
                  <a:schemeClr val="tx2"/>
                </a:solidFill>
                <a:latin typeface="+mj-lt"/>
              </a:rPr>
              <a:t> then it is said right circularly polarized and if it </a:t>
            </a:r>
            <a:r>
              <a:rPr lang="en-US" dirty="0" smtClean="0">
                <a:solidFill>
                  <a:srgbClr val="660033"/>
                </a:solidFill>
                <a:latin typeface="+mj-lt"/>
              </a:rPr>
              <a:t>anticlockwise</a:t>
            </a:r>
            <a:r>
              <a:rPr lang="en-US" dirty="0" smtClean="0">
                <a:solidFill>
                  <a:schemeClr val="tx2"/>
                </a:solidFill>
                <a:latin typeface="+mj-lt"/>
              </a:rPr>
              <a:t> then it is left circularly polarized wave.</a:t>
            </a:r>
            <a:endParaRPr lang="en-US" dirty="0">
              <a:solidFill>
                <a:schemeClr val="tx2"/>
              </a:solidFill>
              <a:latin typeface="+mj-lt"/>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dirty="0" smtClean="0">
                <a:solidFill>
                  <a:srgbClr val="660033"/>
                </a:solidFill>
              </a:rPr>
              <a:t>Liquid Crystal Display (LCD)</a:t>
            </a:r>
            <a:r>
              <a:rPr lang="en-US" dirty="0" smtClean="0">
                <a:solidFill>
                  <a:srgbClr val="660033"/>
                </a:solidFill>
              </a:rPr>
              <a:t/>
            </a:r>
            <a:br>
              <a:rPr lang="en-US" dirty="0" smtClean="0">
                <a:solidFill>
                  <a:srgbClr val="660033"/>
                </a:solidFill>
              </a:rPr>
            </a:br>
            <a:endParaRPr lang="en-US" dirty="0">
              <a:solidFill>
                <a:srgbClr val="660033"/>
              </a:solidFill>
            </a:endParaRPr>
          </a:p>
        </p:txBody>
      </p:sp>
      <p:sp>
        <p:nvSpPr>
          <p:cNvPr id="3" name="Content Placeholder 2"/>
          <p:cNvSpPr>
            <a:spLocks noGrp="1"/>
          </p:cNvSpPr>
          <p:nvPr>
            <p:ph idx="1"/>
          </p:nvPr>
        </p:nvSpPr>
        <p:spPr>
          <a:xfrm>
            <a:off x="457200" y="1447800"/>
            <a:ext cx="8229600" cy="4876800"/>
          </a:xfrm>
        </p:spPr>
        <p:txBody>
          <a:bodyPr/>
          <a:lstStyle/>
          <a:p>
            <a:pPr algn="just"/>
            <a:r>
              <a:rPr lang="en-US" dirty="0" smtClean="0">
                <a:solidFill>
                  <a:schemeClr val="tx2"/>
                </a:solidFill>
                <a:latin typeface="+mj-lt"/>
              </a:rPr>
              <a:t>Liquid crystal Display is most widely used device which makes the use of polarization. </a:t>
            </a:r>
          </a:p>
          <a:p>
            <a:pPr algn="just"/>
            <a:r>
              <a:rPr lang="en-US" dirty="0" smtClean="0">
                <a:solidFill>
                  <a:srgbClr val="C00000"/>
                </a:solidFill>
                <a:latin typeface="+mj-lt"/>
              </a:rPr>
              <a:t>It is used in wristwatches, calculators, clocks, electronic instruments, video games etc.</a:t>
            </a:r>
            <a:endParaRPr lang="en-US" dirty="0">
              <a:solidFill>
                <a:srgbClr val="C00000"/>
              </a:solidFill>
              <a:latin typeface="+mj-lt"/>
            </a:endParaRPr>
          </a:p>
        </p:txBody>
      </p:sp>
      <p:pic>
        <p:nvPicPr>
          <p:cNvPr id="4" name="Picture 3" descr="D:\Department\Assignment &amp; Question Bank\polarization\19.jpg"/>
          <p:cNvPicPr/>
          <p:nvPr/>
        </p:nvPicPr>
        <p:blipFill>
          <a:blip r:embed="rId2" cstate="print"/>
          <a:srcRect/>
          <a:stretch>
            <a:fillRect/>
          </a:stretch>
        </p:blipFill>
        <p:spPr bwMode="auto">
          <a:xfrm>
            <a:off x="990600" y="3200400"/>
            <a:ext cx="66294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dirty="0" smtClean="0">
                <a:solidFill>
                  <a:srgbClr val="C00000"/>
                </a:solidFill>
              </a:rPr>
              <a:t>Construction</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953000"/>
          </a:xfrm>
        </p:spPr>
        <p:txBody>
          <a:bodyPr>
            <a:normAutofit/>
          </a:bodyPr>
          <a:lstStyle/>
          <a:p>
            <a:pPr lvl="0" algn="just"/>
            <a:r>
              <a:rPr lang="en-US" dirty="0" smtClean="0">
                <a:solidFill>
                  <a:srgbClr val="7030A0"/>
                </a:solidFill>
                <a:latin typeface="+mj-lt"/>
              </a:rPr>
              <a:t>An LCD consists of liquid crystal material of 10</a:t>
            </a:r>
            <a:r>
              <a:rPr lang="en-US" dirty="0" smtClean="0">
                <a:solidFill>
                  <a:srgbClr val="7030A0"/>
                </a:solidFill>
                <a:latin typeface="+mj-lt"/>
                <a:sym typeface="Symbol"/>
              </a:rPr>
              <a:t></a:t>
            </a:r>
            <a:r>
              <a:rPr lang="en-US" dirty="0" smtClean="0">
                <a:solidFill>
                  <a:srgbClr val="7030A0"/>
                </a:solidFill>
                <a:latin typeface="+mj-lt"/>
              </a:rPr>
              <a:t>m thickness.</a:t>
            </a:r>
          </a:p>
          <a:p>
            <a:pPr lvl="0" algn="just"/>
            <a:r>
              <a:rPr lang="en-US" dirty="0" smtClean="0">
                <a:solidFill>
                  <a:schemeClr val="accent3">
                    <a:lumMod val="50000"/>
                  </a:schemeClr>
                </a:solidFill>
                <a:latin typeface="+mj-lt"/>
              </a:rPr>
              <a:t>It is double refracting material.</a:t>
            </a:r>
          </a:p>
          <a:p>
            <a:pPr lvl="0" algn="just"/>
            <a:r>
              <a:rPr lang="en-US" dirty="0" smtClean="0">
                <a:solidFill>
                  <a:srgbClr val="7030A0"/>
                </a:solidFill>
                <a:latin typeface="+mj-lt"/>
              </a:rPr>
              <a:t>This material is supported between thing glass plates.</a:t>
            </a:r>
          </a:p>
          <a:p>
            <a:pPr lvl="0" algn="just"/>
            <a:r>
              <a:rPr lang="en-US" dirty="0" smtClean="0">
                <a:solidFill>
                  <a:schemeClr val="accent3">
                    <a:lumMod val="50000"/>
                  </a:schemeClr>
                </a:solidFill>
                <a:latin typeface="+mj-lt"/>
              </a:rPr>
              <a:t>The inner surfaces of thin glass are coated with transparent conducting material.</a:t>
            </a:r>
          </a:p>
          <a:p>
            <a:pPr lvl="0" algn="just"/>
            <a:r>
              <a:rPr lang="en-US" dirty="0" smtClean="0">
                <a:solidFill>
                  <a:srgbClr val="7030A0"/>
                </a:solidFill>
                <a:latin typeface="+mj-lt"/>
              </a:rPr>
              <a:t>This conducting material is etched in the form of a digit or character as shown in fig.2.</a:t>
            </a:r>
          </a:p>
          <a:p>
            <a:pPr lvl="0" algn="just"/>
            <a:r>
              <a:rPr lang="en-US" dirty="0" smtClean="0">
                <a:solidFill>
                  <a:schemeClr val="accent3">
                    <a:lumMod val="50000"/>
                  </a:schemeClr>
                </a:solidFill>
                <a:latin typeface="+mj-lt"/>
              </a:rPr>
              <a:t>The assembly of glass plates with liquid crystal material is sandwiched between two crossed polarizer sheets.</a:t>
            </a:r>
          </a:p>
          <a:p>
            <a:endParaRPr lang="en-US" dirty="0">
              <a:latin typeface="+mj-lt"/>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dirty="0" smtClean="0">
                <a:solidFill>
                  <a:srgbClr val="C00000"/>
                </a:solidFill>
              </a:rPr>
              <a:t>Working</a:t>
            </a:r>
            <a:r>
              <a:rPr lang="en-US" dirty="0" smtClean="0"/>
              <a:t/>
            </a:r>
            <a:br>
              <a:rPr lang="en-US" dirty="0" smtClean="0"/>
            </a:br>
            <a:endParaRPr lang="en-US" dirty="0"/>
          </a:p>
        </p:txBody>
      </p:sp>
      <p:pic>
        <p:nvPicPr>
          <p:cNvPr id="4" name="Content Placeholder 3" descr="D:\Department\Assignment &amp; Question Bank\polarization\20.jpg"/>
          <p:cNvPicPr>
            <a:picLocks noGrp="1"/>
          </p:cNvPicPr>
          <p:nvPr>
            <p:ph idx="1"/>
          </p:nvPr>
        </p:nvPicPr>
        <p:blipFill>
          <a:blip r:embed="rId2" cstate="print"/>
          <a:srcRect/>
          <a:stretch>
            <a:fillRect/>
          </a:stretch>
        </p:blipFill>
        <p:spPr bwMode="auto">
          <a:xfrm>
            <a:off x="762000" y="1600200"/>
            <a:ext cx="7848600" cy="464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447800"/>
            <a:ext cx="8229600" cy="4876800"/>
          </a:xfrm>
        </p:spPr>
        <p:txBody>
          <a:bodyPr>
            <a:normAutofit lnSpcReduction="10000"/>
          </a:bodyPr>
          <a:lstStyle/>
          <a:p>
            <a:pPr lvl="0" algn="just"/>
            <a:r>
              <a:rPr lang="en-US" dirty="0" smtClean="0">
                <a:solidFill>
                  <a:srgbClr val="C00000"/>
                </a:solidFill>
                <a:latin typeface="+mj-lt"/>
              </a:rPr>
              <a:t>During fabrication of LCD, the liquid crystal molecules are arranged as shown in fig.3.</a:t>
            </a:r>
          </a:p>
          <a:p>
            <a:pPr lvl="0" algn="just"/>
            <a:r>
              <a:rPr lang="en-US" dirty="0" smtClean="0">
                <a:solidFill>
                  <a:srgbClr val="002060"/>
                </a:solidFill>
                <a:latin typeface="+mj-lt"/>
              </a:rPr>
              <a:t>This arrangement of molecules is called twisted molecular arrangement i.e. 90</a:t>
            </a:r>
            <a:r>
              <a:rPr lang="en-US" baseline="30000" dirty="0" smtClean="0">
                <a:solidFill>
                  <a:srgbClr val="002060"/>
                </a:solidFill>
                <a:latin typeface="+mj-lt"/>
              </a:rPr>
              <a:t>0</a:t>
            </a:r>
            <a:r>
              <a:rPr lang="en-US" dirty="0" smtClean="0">
                <a:solidFill>
                  <a:srgbClr val="002060"/>
                </a:solidFill>
                <a:latin typeface="+mj-lt"/>
              </a:rPr>
              <a:t>. Rotation from plate A to B.</a:t>
            </a:r>
          </a:p>
          <a:p>
            <a:pPr lvl="0" algn="just"/>
            <a:r>
              <a:rPr lang="en-US" dirty="0" smtClean="0">
                <a:solidFill>
                  <a:srgbClr val="C00000"/>
                </a:solidFill>
                <a:latin typeface="+mj-lt"/>
              </a:rPr>
              <a:t>When natural light is incident on the LCD, the front polarizer converts it into linearly polarized light.</a:t>
            </a:r>
          </a:p>
          <a:p>
            <a:pPr lvl="0" algn="just"/>
            <a:r>
              <a:rPr lang="en-US" dirty="0" smtClean="0">
                <a:solidFill>
                  <a:srgbClr val="002060"/>
                </a:solidFill>
                <a:latin typeface="+mj-lt"/>
              </a:rPr>
              <a:t>When this polarized light propagates through LCD, the optical vector is rotated by 90</a:t>
            </a:r>
            <a:r>
              <a:rPr lang="en-US" baseline="30000" dirty="0" smtClean="0">
                <a:solidFill>
                  <a:srgbClr val="002060"/>
                </a:solidFill>
                <a:latin typeface="+mj-lt"/>
              </a:rPr>
              <a:t>0</a:t>
            </a:r>
            <a:r>
              <a:rPr lang="en-US" dirty="0" smtClean="0">
                <a:solidFill>
                  <a:srgbClr val="002060"/>
                </a:solidFill>
                <a:latin typeface="+mj-lt"/>
              </a:rPr>
              <a:t> because of twisted molecular arrangement.</a:t>
            </a:r>
          </a:p>
          <a:p>
            <a:pPr lvl="0" algn="just"/>
            <a:r>
              <a:rPr lang="en-US" dirty="0" smtClean="0">
                <a:solidFill>
                  <a:srgbClr val="C00000"/>
                </a:solidFill>
                <a:latin typeface="+mj-lt"/>
              </a:rPr>
              <a:t>This light passes very easily through the rear polarizer whose transmission axis is perpendicular to that of the front polarizer.</a:t>
            </a:r>
          </a:p>
          <a:p>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5181600"/>
          </a:xfrm>
        </p:spPr>
        <p:txBody>
          <a:bodyPr>
            <a:normAutofit/>
          </a:bodyPr>
          <a:lstStyle/>
          <a:p>
            <a:pPr lvl="0" algn="just"/>
            <a:r>
              <a:rPr lang="en-US" dirty="0" smtClean="0">
                <a:solidFill>
                  <a:srgbClr val="C00000"/>
                </a:solidFill>
                <a:latin typeface="+mj-lt"/>
              </a:rPr>
              <a:t>A reflecting coating at the back of the rear polarizer sends back the light, which comes out from the front polarizer.</a:t>
            </a:r>
          </a:p>
          <a:p>
            <a:pPr lvl="0" algn="just"/>
            <a:r>
              <a:rPr lang="en-US" dirty="0" smtClean="0">
                <a:solidFill>
                  <a:schemeClr val="tx2">
                    <a:lumMod val="50000"/>
                  </a:schemeClr>
                </a:solidFill>
                <a:latin typeface="+mj-lt"/>
              </a:rPr>
              <a:t>The display seems illuminated uniformly.</a:t>
            </a:r>
          </a:p>
          <a:p>
            <a:pPr lvl="0" algn="just"/>
            <a:r>
              <a:rPr lang="en-US" dirty="0" smtClean="0">
                <a:solidFill>
                  <a:srgbClr val="C00000"/>
                </a:solidFill>
                <a:latin typeface="+mj-lt"/>
              </a:rPr>
              <a:t>When a voltage is applied to the device, the molecules between the electrodes align along the directions of field.</a:t>
            </a:r>
          </a:p>
          <a:p>
            <a:pPr lvl="0" algn="just"/>
            <a:r>
              <a:rPr lang="en-US" dirty="0" smtClean="0">
                <a:solidFill>
                  <a:schemeClr val="tx2">
                    <a:lumMod val="50000"/>
                  </a:schemeClr>
                </a:solidFill>
                <a:latin typeface="+mj-lt"/>
              </a:rPr>
              <a:t>When light passes through this region optical vector does not undergo rotation.</a:t>
            </a:r>
          </a:p>
          <a:p>
            <a:pPr algn="just"/>
            <a:r>
              <a:rPr lang="en-US" dirty="0" smtClean="0">
                <a:solidFill>
                  <a:srgbClr val="C00000"/>
                </a:solidFill>
                <a:latin typeface="+mj-lt"/>
              </a:rPr>
              <a:t>The rear polarizer blocks the light and therefore a dark digit or character is seen in that region as shown in figure.</a:t>
            </a:r>
            <a:endParaRPr lang="en-US" dirty="0">
              <a:solidFill>
                <a:srgbClr val="C00000"/>
              </a:solidFill>
              <a:latin typeface="+mj-lt"/>
            </a:endParaRPr>
          </a:p>
        </p:txBody>
      </p:sp>
      <p:pic>
        <p:nvPicPr>
          <p:cNvPr id="4" name="Picture 3" descr="D:\Department\Assignment &amp; Question Bank\polarization\TEMP4.jpg"/>
          <p:cNvPicPr/>
          <p:nvPr/>
        </p:nvPicPr>
        <p:blipFill>
          <a:blip r:embed="rId2" cstate="print"/>
          <a:srcRect/>
          <a:stretch>
            <a:fillRect/>
          </a:stretch>
        </p:blipFill>
        <p:spPr bwMode="auto">
          <a:xfrm>
            <a:off x="2743200" y="5181600"/>
            <a:ext cx="2802465"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ln>
            <a:solidFill>
              <a:srgbClr val="C00000"/>
            </a:solidFill>
          </a:ln>
        </p:spPr>
        <p:txBody>
          <a:bodyPr>
            <a:normAutofit/>
          </a:bodyPr>
          <a:lstStyle/>
          <a:p>
            <a:pPr algn="ctr">
              <a:buNone/>
            </a:pPr>
            <a:endParaRPr lang="en-US" sz="6000" dirty="0" smtClean="0">
              <a:solidFill>
                <a:srgbClr val="FF0000"/>
              </a:solidFill>
              <a:latin typeface="Algerian" pitchFamily="82" charset="0"/>
            </a:endParaRPr>
          </a:p>
          <a:p>
            <a:pPr algn="ctr">
              <a:buNone/>
            </a:pPr>
            <a:r>
              <a:rPr lang="en-US" sz="6600" dirty="0" smtClean="0">
                <a:solidFill>
                  <a:srgbClr val="FF0000"/>
                </a:solidFill>
                <a:latin typeface="Swis721 BlkEx BT" pitchFamily="34" charset="0"/>
              </a:rPr>
              <a:t>Thank You</a:t>
            </a:r>
            <a:endParaRPr lang="en-US" sz="6600" dirty="0">
              <a:solidFill>
                <a:srgbClr val="FF0000"/>
              </a:solidFill>
              <a:latin typeface="Swis721 BlkEx BT"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447800"/>
            <a:ext cx="8229600" cy="4876800"/>
          </a:xfrm>
        </p:spPr>
        <p:txBody>
          <a:bodyPr>
            <a:normAutofit/>
          </a:bodyPr>
          <a:lstStyle/>
          <a:p>
            <a:pPr algn="just"/>
            <a:r>
              <a:rPr lang="en-US" dirty="0" smtClean="0">
                <a:solidFill>
                  <a:srgbClr val="C00000"/>
                </a:solidFill>
                <a:latin typeface="+mj-lt"/>
              </a:rPr>
              <a:t>Brewster found that the maximum polarization of reflected ray occurs when it is at right angles to the refracted ray. It means that </a:t>
            </a:r>
          </a:p>
          <a:p>
            <a:pPr algn="just"/>
            <a:endParaRPr lang="en-US" dirty="0" smtClean="0">
              <a:latin typeface="+mj-lt"/>
            </a:endParaRPr>
          </a:p>
          <a:p>
            <a:pPr algn="just"/>
            <a:r>
              <a:rPr lang="en-US" dirty="0" smtClean="0">
                <a:solidFill>
                  <a:srgbClr val="7030A0"/>
                </a:solidFill>
                <a:latin typeface="+mj-lt"/>
              </a:rPr>
              <a:t>According to Snell’s law,</a:t>
            </a:r>
          </a:p>
          <a:p>
            <a:pPr algn="just"/>
            <a:endParaRPr lang="en-US" dirty="0" smtClean="0">
              <a:latin typeface="+mj-lt"/>
            </a:endParaRPr>
          </a:p>
          <a:p>
            <a:pPr algn="just"/>
            <a:r>
              <a:rPr lang="en-US" dirty="0" smtClean="0">
                <a:solidFill>
                  <a:srgbClr val="C00000"/>
                </a:solidFill>
                <a:latin typeface="+mj-lt"/>
              </a:rPr>
              <a:t>Where,     is the absolute refractive index of reflecting surface </a:t>
            </a:r>
          </a:p>
          <a:p>
            <a:pPr algn="just"/>
            <a:r>
              <a:rPr lang="en-US" dirty="0" smtClean="0">
                <a:latin typeface="+mj-lt"/>
              </a:rPr>
              <a:t>       </a:t>
            </a:r>
            <a:r>
              <a:rPr lang="en-US" dirty="0" smtClean="0">
                <a:solidFill>
                  <a:srgbClr val="7030A0"/>
                </a:solidFill>
                <a:latin typeface="+mj-lt"/>
              </a:rPr>
              <a:t>is the refractive index of the surrounding medium. </a:t>
            </a:r>
            <a:endParaRPr lang="en-US" dirty="0">
              <a:solidFill>
                <a:srgbClr val="7030A0"/>
              </a:solidFill>
              <a:latin typeface="+mj-lt"/>
            </a:endParaRPr>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7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029200" y="3276600"/>
            <a:ext cx="1414272" cy="914400"/>
          </a:xfrm>
          <a:prstGeom prst="rect">
            <a:avLst/>
          </a:prstGeom>
          <a:noFill/>
        </p:spPr>
      </p:pic>
      <p:sp>
        <p:nvSpPr>
          <p:cNvPr id="245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724400" y="2667000"/>
            <a:ext cx="1552575" cy="422469"/>
          </a:xfrm>
          <a:prstGeom prst="rect">
            <a:avLst/>
          </a:prstGeom>
          <a:noFill/>
        </p:spPr>
      </p:pic>
      <p:sp>
        <p:nvSpPr>
          <p:cNvPr id="2458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8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981200" y="4191000"/>
            <a:ext cx="381000" cy="464344"/>
          </a:xfrm>
          <a:prstGeom prst="rect">
            <a:avLst/>
          </a:prstGeom>
          <a:noFill/>
        </p:spPr>
      </p:pic>
      <p:sp>
        <p:nvSpPr>
          <p:cNvPr id="2458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83"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914400" y="5029200"/>
            <a:ext cx="381000" cy="464344"/>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526</TotalTime>
  <Words>4041</Words>
  <Application>Microsoft Office PowerPoint</Application>
  <PresentationFormat>On-screen Show (4:3)</PresentationFormat>
  <Paragraphs>416</Paragraphs>
  <Slides>89</Slides>
  <Notes>1</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102" baseType="lpstr">
      <vt:lpstr>Algerian</vt:lpstr>
      <vt:lpstr>Arial</vt:lpstr>
      <vt:lpstr>Calibri</vt:lpstr>
      <vt:lpstr>Cambria</vt:lpstr>
      <vt:lpstr>Constantia</vt:lpstr>
      <vt:lpstr>Shruti</vt:lpstr>
      <vt:lpstr>Swis721 BlkEx BT</vt:lpstr>
      <vt:lpstr>Symbol</vt:lpstr>
      <vt:lpstr>Times New Roman</vt:lpstr>
      <vt:lpstr>Wingdings</vt:lpstr>
      <vt:lpstr>Wingdings 2</vt:lpstr>
      <vt:lpstr>Flow</vt:lpstr>
      <vt:lpstr>Equation</vt:lpstr>
      <vt:lpstr>UNIT – III Polarization </vt:lpstr>
      <vt:lpstr>PowerPoint Presentation</vt:lpstr>
      <vt:lpstr>PowerPoint Presentation</vt:lpstr>
      <vt:lpstr>Production of Linearly Polarized Light: </vt:lpstr>
      <vt:lpstr>   Polarization by reflection: </vt:lpstr>
      <vt:lpstr>PowerPoint Presentation</vt:lpstr>
      <vt:lpstr>Brewster's Law</vt:lpstr>
      <vt:lpstr>PowerPoint Presentation</vt:lpstr>
      <vt:lpstr>PowerPoint Presentation</vt:lpstr>
      <vt:lpstr>PowerPoint Presentation</vt:lpstr>
      <vt:lpstr>PowerPoint Presentation</vt:lpstr>
      <vt:lpstr>PowerPoint Presentation</vt:lpstr>
      <vt:lpstr>Applications of Brewster’s law</vt:lpstr>
      <vt:lpstr>Polarization by refraction-pile of plates </vt:lpstr>
      <vt:lpstr>PowerPoint Presentation</vt:lpstr>
      <vt:lpstr>PowerPoint Presentation</vt:lpstr>
      <vt:lpstr>PowerPoint Presentation</vt:lpstr>
      <vt:lpstr>Polarization by Scattering </vt:lpstr>
      <vt:lpstr> </vt:lpstr>
      <vt:lpstr>PowerPoint Presentation</vt:lpstr>
      <vt:lpstr>Polarization by Selective absorption </vt:lpstr>
      <vt:lpstr>PowerPoint Presentation</vt:lpstr>
      <vt:lpstr>PowerPoint Presentation</vt:lpstr>
      <vt:lpstr>Polarization by double refraction </vt:lpstr>
      <vt:lpstr>PowerPoint Presentation</vt:lpstr>
      <vt:lpstr>Polarizer and Analyzer  </vt:lpstr>
      <vt:lpstr>PowerPoint Presentation</vt:lpstr>
      <vt:lpstr>NICOL'S PRISM </vt:lpstr>
      <vt:lpstr>PowerPoint Presentation</vt:lpstr>
      <vt:lpstr>Working of Nicol Prism as Polarizer and Analyzer</vt:lpstr>
      <vt:lpstr>   Polaroid Sheets</vt:lpstr>
      <vt:lpstr>PowerPoint Presentation</vt:lpstr>
      <vt:lpstr>Polaroid Sheets as Polarizer and Analyzer</vt:lpstr>
      <vt:lpstr>PowerPoint Presentation</vt:lpstr>
      <vt:lpstr>Working</vt:lpstr>
      <vt:lpstr>PowerPoint Presentation</vt:lpstr>
      <vt:lpstr>Effect of Polarizer on Natural light:</vt:lpstr>
      <vt:lpstr>PowerPoint Presentation</vt:lpstr>
      <vt:lpstr>PowerPoint Presentation</vt:lpstr>
      <vt:lpstr> </vt:lpstr>
      <vt:lpstr>Effect of analyzer on plane polarized light- Malus law</vt:lpstr>
      <vt:lpstr>PowerPoint Presentation</vt:lpstr>
      <vt:lpstr>PowerPoint Presentation</vt:lpstr>
      <vt:lpstr>PowerPoint Presentation</vt:lpstr>
      <vt:lpstr>PowerPoint Presentation</vt:lpstr>
      <vt:lpstr>Anisotropic Crystals:</vt:lpstr>
      <vt:lpstr>PowerPoint Presentation</vt:lpstr>
      <vt:lpstr>Calcite Crystal:</vt:lpstr>
      <vt:lpstr>PowerPoint Presentation</vt:lpstr>
      <vt:lpstr>PowerPoint Presentation</vt:lpstr>
      <vt:lpstr>Principal Section </vt:lpstr>
      <vt:lpstr>PowerPoint Presentation</vt:lpstr>
      <vt:lpstr>PowerPoint Presentation</vt:lpstr>
      <vt:lpstr>Double refraction</vt:lpstr>
      <vt:lpstr>PowerPoint Presentation</vt:lpstr>
      <vt:lpstr>PowerPoint Presentation</vt:lpstr>
      <vt:lpstr>PowerPoint Presentation</vt:lpstr>
      <vt:lpstr>The difference between o-ray and e-ray is given below: </vt:lpstr>
      <vt:lpstr>PowerPoint Presentation</vt:lpstr>
      <vt:lpstr>Huygens’ explanation of double refraction in uniaxial crystal </vt:lpstr>
      <vt:lpstr>PowerPoint Presentation</vt:lpstr>
      <vt:lpstr>PowerPoint Presentation</vt:lpstr>
      <vt:lpstr>PowerPoint Presentation</vt:lpstr>
      <vt:lpstr>PowerPoint Presentation</vt:lpstr>
      <vt:lpstr>Positive Crystal and Negative Crystal: </vt:lpstr>
      <vt:lpstr>PowerPoint Presentation</vt:lpstr>
      <vt:lpstr>Superposition of waves linearly polarized at right angles. </vt:lpstr>
      <vt:lpstr>PowerPoint Presentation</vt:lpstr>
      <vt:lpstr>PowerPoint Presentation</vt:lpstr>
      <vt:lpstr>PowerPoint Presentation</vt:lpstr>
      <vt:lpstr>PowerPoint Presentation</vt:lpstr>
      <vt:lpstr>PowerPoint Presentation</vt:lpstr>
      <vt:lpstr>PowerPoint Presentation</vt:lpstr>
      <vt:lpstr>Special cases:- </vt:lpstr>
      <vt:lpstr>PowerPoint Presentation</vt:lpstr>
      <vt:lpstr>PowerPoint Presentation</vt:lpstr>
      <vt:lpstr>PowerPoint Presentation</vt:lpstr>
      <vt:lpstr>PowerPoint Presentation</vt:lpstr>
      <vt:lpstr>TYPES OF POLARIZED LIGHT </vt:lpstr>
      <vt:lpstr>PowerPoint Presentation</vt:lpstr>
      <vt:lpstr>PowerPoint Presentation</vt:lpstr>
      <vt:lpstr>Circularly polarized light:-  </vt:lpstr>
      <vt:lpstr>PowerPoint Presentation</vt:lpstr>
      <vt:lpstr>Liquid Crystal Display (LCD) </vt:lpstr>
      <vt:lpstr>Construction </vt:lpstr>
      <vt:lpstr>Working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 III Polarization </dc:title>
  <dc:creator>BVM</dc:creator>
  <cp:lastModifiedBy>Microsoft account</cp:lastModifiedBy>
  <cp:revision>102</cp:revision>
  <dcterms:created xsi:type="dcterms:W3CDTF">2012-08-29T18:36:56Z</dcterms:created>
  <dcterms:modified xsi:type="dcterms:W3CDTF">2017-08-21T09:44:12Z</dcterms:modified>
</cp:coreProperties>
</file>